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handoutMasterIdLst>
    <p:handoutMasterId r:id="rId35"/>
  </p:handoutMasterIdLst>
  <p:sldIdLst>
    <p:sldId id="256" r:id="rId2"/>
    <p:sldId id="313" r:id="rId3"/>
    <p:sldId id="346" r:id="rId4"/>
    <p:sldId id="350" r:id="rId5"/>
    <p:sldId id="351" r:id="rId6"/>
    <p:sldId id="352" r:id="rId7"/>
    <p:sldId id="378" r:id="rId8"/>
    <p:sldId id="336" r:id="rId9"/>
    <p:sldId id="337" r:id="rId10"/>
    <p:sldId id="338" r:id="rId11"/>
    <p:sldId id="369" r:id="rId12"/>
    <p:sldId id="342" r:id="rId13"/>
    <p:sldId id="371" r:id="rId14"/>
    <p:sldId id="344" r:id="rId15"/>
    <p:sldId id="333" r:id="rId16"/>
    <p:sldId id="364" r:id="rId17"/>
    <p:sldId id="373" r:id="rId18"/>
    <p:sldId id="306" r:id="rId19"/>
    <p:sldId id="332" r:id="rId20"/>
    <p:sldId id="324" r:id="rId21"/>
    <p:sldId id="374" r:id="rId22"/>
    <p:sldId id="356" r:id="rId23"/>
    <p:sldId id="358" r:id="rId24"/>
    <p:sldId id="334" r:id="rId25"/>
    <p:sldId id="308" r:id="rId26"/>
    <p:sldId id="309" r:id="rId27"/>
    <p:sldId id="375" r:id="rId28"/>
    <p:sldId id="376" r:id="rId29"/>
    <p:sldId id="377" r:id="rId30"/>
    <p:sldId id="365" r:id="rId31"/>
    <p:sldId id="325" r:id="rId32"/>
    <p:sldId id="326"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00"/>
    <a:srgbClr val="84B1C5"/>
    <a:srgbClr val="73A4CC"/>
    <a:srgbClr val="94AF2A"/>
    <a:srgbClr val="83A2CA"/>
    <a:srgbClr val="E6AC1A"/>
    <a:srgbClr val="E9B73B"/>
    <a:srgbClr val="CD0920"/>
    <a:srgbClr val="C0DB3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82677" autoAdjust="0"/>
  </p:normalViewPr>
  <p:slideViewPr>
    <p:cSldViewPr snapToGrid="0" snapToObjects="1">
      <p:cViewPr varScale="1">
        <p:scale>
          <a:sx n="111" d="100"/>
          <a:sy n="111" d="100"/>
        </p:scale>
        <p:origin x="139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98"/>
    </p:cViewPr>
  </p:sorterViewPr>
  <p:notesViewPr>
    <p:cSldViewPr snapToGrid="0" snapToObjects="1">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D5249-5186-424D-9BA8-F1E5FC6FA4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26AFFDE-2E0D-486F-B6D7-D8D4FFDC4B31}">
      <dgm:prSet phldrT="[Text]"/>
      <dgm:spPr/>
      <dgm:t>
        <a:bodyPr/>
        <a:lstStyle/>
        <a:p>
          <a:r>
            <a:rPr lang="en-US" dirty="0">
              <a:latin typeface="Arial" panose="020B0604020202020204" pitchFamily="34" charset="0"/>
              <a:cs typeface="Arial" panose="020B0604020202020204" pitchFamily="34" charset="0"/>
            </a:rPr>
            <a:t>Exploring the Education Profession</a:t>
          </a:r>
        </a:p>
      </dgm:t>
    </dgm:pt>
    <dgm:pt modelId="{C351353B-D113-4763-BD0E-D986A5A45C76}" type="parTrans" cxnId="{52197E9C-9644-4FC4-8AEE-72897785695A}">
      <dgm:prSet/>
      <dgm:spPr/>
      <dgm:t>
        <a:bodyPr/>
        <a:lstStyle/>
        <a:p>
          <a:endParaRPr lang="en-US">
            <a:latin typeface="Arial" panose="020B0604020202020204" pitchFamily="34" charset="0"/>
            <a:cs typeface="Arial" panose="020B0604020202020204" pitchFamily="34" charset="0"/>
          </a:endParaRPr>
        </a:p>
      </dgm:t>
    </dgm:pt>
    <dgm:pt modelId="{7686CB1E-C0C8-4C2C-B941-390D313B31DF}" type="sibTrans" cxnId="{52197E9C-9644-4FC4-8AEE-72897785695A}">
      <dgm:prSet/>
      <dgm:spPr/>
      <dgm:t>
        <a:bodyPr/>
        <a:lstStyle/>
        <a:p>
          <a:endParaRPr lang="en-US">
            <a:latin typeface="Arial" panose="020B0604020202020204" pitchFamily="34" charset="0"/>
            <a:cs typeface="Arial" panose="020B0604020202020204" pitchFamily="34" charset="0"/>
          </a:endParaRPr>
        </a:p>
      </dgm:t>
    </dgm:pt>
    <dgm:pt modelId="{D00B6188-140D-4A21-B8D3-B1C311F9E59B}">
      <dgm:prSet phldrT="[Text]"/>
      <dgm:spPr/>
      <dgm:t>
        <a:bodyPr/>
        <a:lstStyle/>
        <a:p>
          <a:r>
            <a:rPr lang="en-US" dirty="0">
              <a:latin typeface="Arial" panose="020B0604020202020204" pitchFamily="34" charset="0"/>
              <a:cs typeface="Arial" panose="020B0604020202020204" pitchFamily="34" charset="0"/>
            </a:rPr>
            <a:t>Educator Recruitment</a:t>
          </a:r>
        </a:p>
      </dgm:t>
    </dgm:pt>
    <dgm:pt modelId="{925EB37D-E720-4277-96D2-F11ADBCD9DA1}" type="parTrans" cxnId="{42A5F71D-9D41-4D78-BDDD-B6DD45BA6654}">
      <dgm:prSet/>
      <dgm:spPr/>
      <dgm:t>
        <a:bodyPr/>
        <a:lstStyle/>
        <a:p>
          <a:endParaRPr lang="en-US">
            <a:latin typeface="Arial" panose="020B0604020202020204" pitchFamily="34" charset="0"/>
            <a:cs typeface="Arial" panose="020B0604020202020204" pitchFamily="34" charset="0"/>
          </a:endParaRPr>
        </a:p>
      </dgm:t>
    </dgm:pt>
    <dgm:pt modelId="{33F666A6-6DFD-4679-BAC3-F731BB2B63A5}" type="sibTrans" cxnId="{42A5F71D-9D41-4D78-BDDD-B6DD45BA6654}">
      <dgm:prSet/>
      <dgm:spPr/>
      <dgm:t>
        <a:bodyPr/>
        <a:lstStyle/>
        <a:p>
          <a:endParaRPr lang="en-US">
            <a:latin typeface="Arial" panose="020B0604020202020204" pitchFamily="34" charset="0"/>
            <a:cs typeface="Arial" panose="020B0604020202020204" pitchFamily="34" charset="0"/>
          </a:endParaRPr>
        </a:p>
      </dgm:t>
    </dgm:pt>
    <dgm:pt modelId="{5F0E8C86-7910-4199-AEE6-90B4859A23C0}">
      <dgm:prSet phldrT="[Text]"/>
      <dgm:spPr/>
      <dgm:t>
        <a:bodyPr/>
        <a:lstStyle/>
        <a:p>
          <a:r>
            <a:rPr lang="en-US" dirty="0">
              <a:latin typeface="Arial" panose="020B0604020202020204" pitchFamily="34" charset="0"/>
              <a:cs typeface="Arial" panose="020B0604020202020204" pitchFamily="34" charset="0"/>
            </a:rPr>
            <a:t>Mentoring</a:t>
          </a:r>
        </a:p>
      </dgm:t>
    </dgm:pt>
    <dgm:pt modelId="{45FCD75A-7290-4B0F-A334-87EF8307F8BC}" type="parTrans" cxnId="{E7DFB319-4B4C-493D-8BE0-010759A98966}">
      <dgm:prSet/>
      <dgm:spPr/>
      <dgm:t>
        <a:bodyPr/>
        <a:lstStyle/>
        <a:p>
          <a:endParaRPr lang="en-US">
            <a:latin typeface="Arial" panose="020B0604020202020204" pitchFamily="34" charset="0"/>
            <a:cs typeface="Arial" panose="020B0604020202020204" pitchFamily="34" charset="0"/>
          </a:endParaRPr>
        </a:p>
      </dgm:t>
    </dgm:pt>
    <dgm:pt modelId="{B4D7EE9D-36AF-462C-9E4A-721B65717ED5}" type="sibTrans" cxnId="{E7DFB319-4B4C-493D-8BE0-010759A98966}">
      <dgm:prSet/>
      <dgm:spPr/>
      <dgm:t>
        <a:bodyPr/>
        <a:lstStyle/>
        <a:p>
          <a:endParaRPr lang="en-US">
            <a:latin typeface="Arial" panose="020B0604020202020204" pitchFamily="34" charset="0"/>
            <a:cs typeface="Arial" panose="020B0604020202020204" pitchFamily="34" charset="0"/>
          </a:endParaRPr>
        </a:p>
      </dgm:t>
    </dgm:pt>
    <dgm:pt modelId="{41C5B8A2-476A-4DF7-AE7A-14DFEA7F6FFC}">
      <dgm:prSet phldrT="[Text]"/>
      <dgm:spPr/>
      <dgm:t>
        <a:bodyPr/>
        <a:lstStyle/>
        <a:p>
          <a:r>
            <a:rPr lang="en-US" dirty="0">
              <a:latin typeface="Arial" panose="020B0604020202020204" pitchFamily="34" charset="0"/>
              <a:cs typeface="Arial" panose="020B0604020202020204" pitchFamily="34" charset="0"/>
            </a:rPr>
            <a:t>Professional Conduct</a:t>
          </a:r>
        </a:p>
      </dgm:t>
    </dgm:pt>
    <dgm:pt modelId="{622053C8-BD51-43D3-9A3C-413D56FA68B5}" type="parTrans" cxnId="{627ED747-25CC-48D5-885F-8522178B4499}">
      <dgm:prSet/>
      <dgm:spPr/>
      <dgm:t>
        <a:bodyPr/>
        <a:lstStyle/>
        <a:p>
          <a:endParaRPr lang="en-US">
            <a:latin typeface="Arial" panose="020B0604020202020204" pitchFamily="34" charset="0"/>
            <a:cs typeface="Arial" panose="020B0604020202020204" pitchFamily="34" charset="0"/>
          </a:endParaRPr>
        </a:p>
      </dgm:t>
    </dgm:pt>
    <dgm:pt modelId="{CD837F07-0FFD-4195-A8F8-DA5B43EB8B82}" type="sibTrans" cxnId="{627ED747-25CC-48D5-885F-8522178B4499}">
      <dgm:prSet/>
      <dgm:spPr/>
      <dgm:t>
        <a:bodyPr/>
        <a:lstStyle/>
        <a:p>
          <a:endParaRPr lang="en-US">
            <a:latin typeface="Arial" panose="020B0604020202020204" pitchFamily="34" charset="0"/>
            <a:cs typeface="Arial" panose="020B0604020202020204" pitchFamily="34" charset="0"/>
          </a:endParaRPr>
        </a:p>
      </dgm:t>
    </dgm:pt>
    <dgm:pt modelId="{0FD27714-721B-4B28-A615-C4566A7D8239}">
      <dgm:prSet phldrT="[Text]"/>
      <dgm:spPr/>
      <dgm:t>
        <a:bodyPr/>
        <a:lstStyle/>
        <a:p>
          <a:r>
            <a:rPr lang="en-US" dirty="0">
              <a:latin typeface="Arial" panose="020B0604020202020204" pitchFamily="34" charset="0"/>
              <a:cs typeface="Arial" panose="020B0604020202020204" pitchFamily="34" charset="0"/>
            </a:rPr>
            <a:t>Educator Recognition</a:t>
          </a:r>
        </a:p>
      </dgm:t>
    </dgm:pt>
    <dgm:pt modelId="{F34B191B-9941-4390-BDCE-D1F3C9D3BFE8}" type="parTrans" cxnId="{D71C829F-030E-448C-8C72-47932D1BD6E0}">
      <dgm:prSet/>
      <dgm:spPr/>
      <dgm:t>
        <a:bodyPr/>
        <a:lstStyle/>
        <a:p>
          <a:endParaRPr lang="en-US">
            <a:latin typeface="Arial" panose="020B0604020202020204" pitchFamily="34" charset="0"/>
            <a:cs typeface="Arial" panose="020B0604020202020204" pitchFamily="34" charset="0"/>
          </a:endParaRPr>
        </a:p>
      </dgm:t>
    </dgm:pt>
    <dgm:pt modelId="{98AF114D-1EE9-4E4F-B5E8-C540EBB9E3EF}" type="sibTrans" cxnId="{D71C829F-030E-448C-8C72-47932D1BD6E0}">
      <dgm:prSet/>
      <dgm:spPr/>
      <dgm:t>
        <a:bodyPr/>
        <a:lstStyle/>
        <a:p>
          <a:endParaRPr lang="en-US">
            <a:latin typeface="Arial" panose="020B0604020202020204" pitchFamily="34" charset="0"/>
            <a:cs typeface="Arial" panose="020B0604020202020204" pitchFamily="34" charset="0"/>
          </a:endParaRPr>
        </a:p>
      </dgm:t>
    </dgm:pt>
    <dgm:pt modelId="{2ABFD98F-1F10-4C39-8DF1-E4D94B32790B}" type="pres">
      <dgm:prSet presAssocID="{5D8D5249-5186-424D-9BA8-F1E5FC6FA44B}" presName="diagram" presStyleCnt="0">
        <dgm:presLayoutVars>
          <dgm:dir/>
          <dgm:resizeHandles val="exact"/>
        </dgm:presLayoutVars>
      </dgm:prSet>
      <dgm:spPr/>
    </dgm:pt>
    <dgm:pt modelId="{9C9150FF-506E-4D77-8EA4-B9286440B5AA}" type="pres">
      <dgm:prSet presAssocID="{F26AFFDE-2E0D-486F-B6D7-D8D4FFDC4B31}" presName="node" presStyleLbl="node1" presStyleIdx="0" presStyleCnt="5">
        <dgm:presLayoutVars>
          <dgm:bulletEnabled val="1"/>
        </dgm:presLayoutVars>
      </dgm:prSet>
      <dgm:spPr/>
    </dgm:pt>
    <dgm:pt modelId="{021B63D6-0B80-463F-B126-F595EF88C85F}" type="pres">
      <dgm:prSet presAssocID="{7686CB1E-C0C8-4C2C-B941-390D313B31DF}" presName="sibTrans" presStyleCnt="0"/>
      <dgm:spPr/>
    </dgm:pt>
    <dgm:pt modelId="{9561F2B7-3F14-4FA7-874D-0E2FF91ED19C}" type="pres">
      <dgm:prSet presAssocID="{D00B6188-140D-4A21-B8D3-B1C311F9E59B}" presName="node" presStyleLbl="node1" presStyleIdx="1" presStyleCnt="5">
        <dgm:presLayoutVars>
          <dgm:bulletEnabled val="1"/>
        </dgm:presLayoutVars>
      </dgm:prSet>
      <dgm:spPr/>
    </dgm:pt>
    <dgm:pt modelId="{F1CEA00B-CD14-4D36-A1B0-A037A23F9DF6}" type="pres">
      <dgm:prSet presAssocID="{33F666A6-6DFD-4679-BAC3-F731BB2B63A5}" presName="sibTrans" presStyleCnt="0"/>
      <dgm:spPr/>
    </dgm:pt>
    <dgm:pt modelId="{06A29BD1-39ED-4BF1-9644-0016AB1D0EEA}" type="pres">
      <dgm:prSet presAssocID="{5F0E8C86-7910-4199-AEE6-90B4859A23C0}" presName="node" presStyleLbl="node1" presStyleIdx="2" presStyleCnt="5">
        <dgm:presLayoutVars>
          <dgm:bulletEnabled val="1"/>
        </dgm:presLayoutVars>
      </dgm:prSet>
      <dgm:spPr/>
    </dgm:pt>
    <dgm:pt modelId="{F9FE56F7-966F-4F11-AF5C-9559CCE4C4A2}" type="pres">
      <dgm:prSet presAssocID="{B4D7EE9D-36AF-462C-9E4A-721B65717ED5}" presName="sibTrans" presStyleCnt="0"/>
      <dgm:spPr/>
    </dgm:pt>
    <dgm:pt modelId="{826C8B54-8251-44AF-B29E-2F27FC4FEA6D}" type="pres">
      <dgm:prSet presAssocID="{41C5B8A2-476A-4DF7-AE7A-14DFEA7F6FFC}" presName="node" presStyleLbl="node1" presStyleIdx="3" presStyleCnt="5">
        <dgm:presLayoutVars>
          <dgm:bulletEnabled val="1"/>
        </dgm:presLayoutVars>
      </dgm:prSet>
      <dgm:spPr/>
    </dgm:pt>
    <dgm:pt modelId="{7F85DD3E-E43B-4A38-B713-7A6ABD7F438C}" type="pres">
      <dgm:prSet presAssocID="{CD837F07-0FFD-4195-A8F8-DA5B43EB8B82}" presName="sibTrans" presStyleCnt="0"/>
      <dgm:spPr/>
    </dgm:pt>
    <dgm:pt modelId="{1701A146-4A1D-468A-84B7-C76AA11C9A8E}" type="pres">
      <dgm:prSet presAssocID="{0FD27714-721B-4B28-A615-C4566A7D8239}" presName="node" presStyleLbl="node1" presStyleIdx="4" presStyleCnt="5">
        <dgm:presLayoutVars>
          <dgm:bulletEnabled val="1"/>
        </dgm:presLayoutVars>
      </dgm:prSet>
      <dgm:spPr/>
    </dgm:pt>
  </dgm:ptLst>
  <dgm:cxnLst>
    <dgm:cxn modelId="{18C0FA00-6FF7-4400-8844-F109FEEC297F}" type="presOf" srcId="{5D8D5249-5186-424D-9BA8-F1E5FC6FA44B}" destId="{2ABFD98F-1F10-4C39-8DF1-E4D94B32790B}" srcOrd="0" destOrd="0" presId="urn:microsoft.com/office/officeart/2005/8/layout/default"/>
    <dgm:cxn modelId="{8E72B612-EBFF-4841-8751-26F5D69E80C5}" type="presOf" srcId="{41C5B8A2-476A-4DF7-AE7A-14DFEA7F6FFC}" destId="{826C8B54-8251-44AF-B29E-2F27FC4FEA6D}" srcOrd="0" destOrd="0" presId="urn:microsoft.com/office/officeart/2005/8/layout/default"/>
    <dgm:cxn modelId="{E7DFB319-4B4C-493D-8BE0-010759A98966}" srcId="{5D8D5249-5186-424D-9BA8-F1E5FC6FA44B}" destId="{5F0E8C86-7910-4199-AEE6-90B4859A23C0}" srcOrd="2" destOrd="0" parTransId="{45FCD75A-7290-4B0F-A334-87EF8307F8BC}" sibTransId="{B4D7EE9D-36AF-462C-9E4A-721B65717ED5}"/>
    <dgm:cxn modelId="{42A5F71D-9D41-4D78-BDDD-B6DD45BA6654}" srcId="{5D8D5249-5186-424D-9BA8-F1E5FC6FA44B}" destId="{D00B6188-140D-4A21-B8D3-B1C311F9E59B}" srcOrd="1" destOrd="0" parTransId="{925EB37D-E720-4277-96D2-F11ADBCD9DA1}" sibTransId="{33F666A6-6DFD-4679-BAC3-F731BB2B63A5}"/>
    <dgm:cxn modelId="{7859423C-94E0-424A-BBEC-A4B7BE6D081C}" type="presOf" srcId="{5F0E8C86-7910-4199-AEE6-90B4859A23C0}" destId="{06A29BD1-39ED-4BF1-9644-0016AB1D0EEA}" srcOrd="0" destOrd="0" presId="urn:microsoft.com/office/officeart/2005/8/layout/default"/>
    <dgm:cxn modelId="{627ED747-25CC-48D5-885F-8522178B4499}" srcId="{5D8D5249-5186-424D-9BA8-F1E5FC6FA44B}" destId="{41C5B8A2-476A-4DF7-AE7A-14DFEA7F6FFC}" srcOrd="3" destOrd="0" parTransId="{622053C8-BD51-43D3-9A3C-413D56FA68B5}" sibTransId="{CD837F07-0FFD-4195-A8F8-DA5B43EB8B82}"/>
    <dgm:cxn modelId="{5B79C878-FF57-4695-82E3-9AA157175877}" type="presOf" srcId="{F26AFFDE-2E0D-486F-B6D7-D8D4FFDC4B31}" destId="{9C9150FF-506E-4D77-8EA4-B9286440B5AA}" srcOrd="0" destOrd="0" presId="urn:microsoft.com/office/officeart/2005/8/layout/default"/>
    <dgm:cxn modelId="{AD344B88-1A87-4627-A6AE-749311710F0A}" type="presOf" srcId="{D00B6188-140D-4A21-B8D3-B1C311F9E59B}" destId="{9561F2B7-3F14-4FA7-874D-0E2FF91ED19C}" srcOrd="0" destOrd="0" presId="urn:microsoft.com/office/officeart/2005/8/layout/default"/>
    <dgm:cxn modelId="{52197E9C-9644-4FC4-8AEE-72897785695A}" srcId="{5D8D5249-5186-424D-9BA8-F1E5FC6FA44B}" destId="{F26AFFDE-2E0D-486F-B6D7-D8D4FFDC4B31}" srcOrd="0" destOrd="0" parTransId="{C351353B-D113-4763-BD0E-D986A5A45C76}" sibTransId="{7686CB1E-C0C8-4C2C-B941-390D313B31DF}"/>
    <dgm:cxn modelId="{D71C829F-030E-448C-8C72-47932D1BD6E0}" srcId="{5D8D5249-5186-424D-9BA8-F1E5FC6FA44B}" destId="{0FD27714-721B-4B28-A615-C4566A7D8239}" srcOrd="4" destOrd="0" parTransId="{F34B191B-9941-4390-BDCE-D1F3C9D3BFE8}" sibTransId="{98AF114D-1EE9-4E4F-B5E8-C540EBB9E3EF}"/>
    <dgm:cxn modelId="{CBBFEBA7-3EC1-4737-80E6-3DB9F9070C6B}" type="presOf" srcId="{0FD27714-721B-4B28-A615-C4566A7D8239}" destId="{1701A146-4A1D-468A-84B7-C76AA11C9A8E}" srcOrd="0" destOrd="0" presId="urn:microsoft.com/office/officeart/2005/8/layout/default"/>
    <dgm:cxn modelId="{4B9131D3-9658-47BF-A996-0CD0E9A6D051}" type="presParOf" srcId="{2ABFD98F-1F10-4C39-8DF1-E4D94B32790B}" destId="{9C9150FF-506E-4D77-8EA4-B9286440B5AA}" srcOrd="0" destOrd="0" presId="urn:microsoft.com/office/officeart/2005/8/layout/default"/>
    <dgm:cxn modelId="{05630948-889F-4B64-92D1-E1D3FE848179}" type="presParOf" srcId="{2ABFD98F-1F10-4C39-8DF1-E4D94B32790B}" destId="{021B63D6-0B80-463F-B126-F595EF88C85F}" srcOrd="1" destOrd="0" presId="urn:microsoft.com/office/officeart/2005/8/layout/default"/>
    <dgm:cxn modelId="{7778F2AC-64DF-4097-8B9E-9691A7A13C19}" type="presParOf" srcId="{2ABFD98F-1F10-4C39-8DF1-E4D94B32790B}" destId="{9561F2B7-3F14-4FA7-874D-0E2FF91ED19C}" srcOrd="2" destOrd="0" presId="urn:microsoft.com/office/officeart/2005/8/layout/default"/>
    <dgm:cxn modelId="{6A6E4112-F4D0-45FD-B2E3-E8F3EF41966A}" type="presParOf" srcId="{2ABFD98F-1F10-4C39-8DF1-E4D94B32790B}" destId="{F1CEA00B-CD14-4D36-A1B0-A037A23F9DF6}" srcOrd="3" destOrd="0" presId="urn:microsoft.com/office/officeart/2005/8/layout/default"/>
    <dgm:cxn modelId="{FC3F02B5-5509-4CDF-A454-C523455CE712}" type="presParOf" srcId="{2ABFD98F-1F10-4C39-8DF1-E4D94B32790B}" destId="{06A29BD1-39ED-4BF1-9644-0016AB1D0EEA}" srcOrd="4" destOrd="0" presId="urn:microsoft.com/office/officeart/2005/8/layout/default"/>
    <dgm:cxn modelId="{31412CD1-05D2-44E3-9068-ED01BC3F0E1B}" type="presParOf" srcId="{2ABFD98F-1F10-4C39-8DF1-E4D94B32790B}" destId="{F9FE56F7-966F-4F11-AF5C-9559CCE4C4A2}" srcOrd="5" destOrd="0" presId="urn:microsoft.com/office/officeart/2005/8/layout/default"/>
    <dgm:cxn modelId="{CEE865F0-74CD-4842-9FAC-241C8680043C}" type="presParOf" srcId="{2ABFD98F-1F10-4C39-8DF1-E4D94B32790B}" destId="{826C8B54-8251-44AF-B29E-2F27FC4FEA6D}" srcOrd="6" destOrd="0" presId="urn:microsoft.com/office/officeart/2005/8/layout/default"/>
    <dgm:cxn modelId="{6F09D1A9-C3A4-4778-BA13-1F943C7981D3}" type="presParOf" srcId="{2ABFD98F-1F10-4C39-8DF1-E4D94B32790B}" destId="{7F85DD3E-E43B-4A38-B713-7A6ABD7F438C}" srcOrd="7" destOrd="0" presId="urn:microsoft.com/office/officeart/2005/8/layout/default"/>
    <dgm:cxn modelId="{5813E74A-149E-480F-9AF8-5E7365118F99}" type="presParOf" srcId="{2ABFD98F-1F10-4C39-8DF1-E4D94B32790B}" destId="{1701A146-4A1D-468A-84B7-C76AA11C9A8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5D405-7006-46B6-93A8-19113A65207B}"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en-US"/>
        </a:p>
      </dgm:t>
    </dgm:pt>
    <dgm:pt modelId="{AF45872F-A288-4643-B33B-0F1497F2D1EB}">
      <dgm:prSet phldrT="[Text]" custT="1"/>
      <dgm:spPr/>
      <dgm:t>
        <a:bodyPr/>
        <a:lstStyle/>
        <a:p>
          <a:r>
            <a:rPr lang="en-US" sz="2400" dirty="0">
              <a:latin typeface="Arial" panose="020B0604020202020204" pitchFamily="34" charset="0"/>
              <a:cs typeface="Arial" panose="020B0604020202020204" pitchFamily="34" charset="0"/>
            </a:rPr>
            <a:t>Development and feedback</a:t>
          </a:r>
        </a:p>
      </dgm:t>
    </dgm:pt>
    <dgm:pt modelId="{BC078F31-47ED-416A-879C-93AB7911F7F2}" type="parTrans" cxnId="{8E60EF44-CB69-4252-BB8D-E9AF651F64A8}">
      <dgm:prSet/>
      <dgm:spPr/>
      <dgm:t>
        <a:bodyPr/>
        <a:lstStyle/>
        <a:p>
          <a:endParaRPr lang="en-US" sz="2000">
            <a:latin typeface="Arial" panose="020B0604020202020204" pitchFamily="34" charset="0"/>
            <a:cs typeface="Arial" panose="020B0604020202020204" pitchFamily="34" charset="0"/>
          </a:endParaRPr>
        </a:p>
      </dgm:t>
    </dgm:pt>
    <dgm:pt modelId="{AC1041D8-6177-414E-A3D8-76A38F368EAF}" type="sibTrans" cxnId="{8E60EF44-CB69-4252-BB8D-E9AF651F64A8}">
      <dgm:prSet/>
      <dgm:spPr/>
      <dgm:t>
        <a:bodyPr/>
        <a:lstStyle/>
        <a:p>
          <a:endParaRPr lang="en-US" sz="2000">
            <a:latin typeface="Arial" panose="020B0604020202020204" pitchFamily="34" charset="0"/>
            <a:cs typeface="Arial" panose="020B0604020202020204" pitchFamily="34" charset="0"/>
          </a:endParaRPr>
        </a:p>
      </dgm:t>
    </dgm:pt>
    <dgm:pt modelId="{8E193E9D-FF1C-42D8-A174-083B3F4712E7}">
      <dgm:prSet phldrT="[Text]" custT="1"/>
      <dgm:spPr/>
      <dgm:t>
        <a:bodyPr/>
        <a:lstStyle/>
        <a:p>
          <a:r>
            <a:rPr lang="en-US" sz="2400" dirty="0">
              <a:latin typeface="Arial" panose="020B0604020202020204" pitchFamily="34" charset="0"/>
              <a:cs typeface="Arial" panose="020B0604020202020204" pitchFamily="34" charset="0"/>
            </a:rPr>
            <a:t>Soft launch in October</a:t>
          </a:r>
        </a:p>
      </dgm:t>
    </dgm:pt>
    <dgm:pt modelId="{73D33569-BED7-4EDA-91FA-A4E440D778A7}" type="parTrans" cxnId="{4F77C0B5-EC5B-4243-A558-43EFAB3F1B02}">
      <dgm:prSet/>
      <dgm:spPr/>
      <dgm:t>
        <a:bodyPr/>
        <a:lstStyle/>
        <a:p>
          <a:endParaRPr lang="en-US" sz="2000">
            <a:latin typeface="Arial" panose="020B0604020202020204" pitchFamily="34" charset="0"/>
            <a:cs typeface="Arial" panose="020B0604020202020204" pitchFamily="34" charset="0"/>
          </a:endParaRPr>
        </a:p>
      </dgm:t>
    </dgm:pt>
    <dgm:pt modelId="{5C6955BD-F2FD-48FE-A772-4243B2E673F2}" type="sibTrans" cxnId="{4F77C0B5-EC5B-4243-A558-43EFAB3F1B02}">
      <dgm:prSet/>
      <dgm:spPr/>
      <dgm:t>
        <a:bodyPr/>
        <a:lstStyle/>
        <a:p>
          <a:endParaRPr lang="en-US" sz="2000">
            <a:latin typeface="Arial" panose="020B0604020202020204" pitchFamily="34" charset="0"/>
            <a:cs typeface="Arial" panose="020B0604020202020204" pitchFamily="34" charset="0"/>
          </a:endParaRPr>
        </a:p>
      </dgm:t>
    </dgm:pt>
    <dgm:pt modelId="{22C95108-7D1B-4FD4-BED1-F638BE100024}">
      <dgm:prSet phldrT="[Text]" custT="1"/>
      <dgm:spPr/>
      <dgm:t>
        <a:bodyPr/>
        <a:lstStyle/>
        <a:p>
          <a:r>
            <a:rPr lang="en-US" sz="2400" dirty="0">
              <a:latin typeface="Arial" panose="020B0604020202020204" pitchFamily="34" charset="0"/>
              <a:cs typeface="Arial" panose="020B0604020202020204" pitchFamily="34" charset="0"/>
            </a:rPr>
            <a:t>Hard launch in December</a:t>
          </a:r>
        </a:p>
      </dgm:t>
    </dgm:pt>
    <dgm:pt modelId="{E9F6D084-5078-40E7-88D2-923E6E8D0BBE}" type="parTrans" cxnId="{6E6659C3-BBED-4E3A-B9BB-DA95BAFBC0A2}">
      <dgm:prSet/>
      <dgm:spPr/>
      <dgm:t>
        <a:bodyPr/>
        <a:lstStyle/>
        <a:p>
          <a:endParaRPr lang="en-US" sz="2000">
            <a:latin typeface="Arial" panose="020B0604020202020204" pitchFamily="34" charset="0"/>
            <a:cs typeface="Arial" panose="020B0604020202020204" pitchFamily="34" charset="0"/>
          </a:endParaRPr>
        </a:p>
      </dgm:t>
    </dgm:pt>
    <dgm:pt modelId="{CDE8C28F-80C1-4E61-9432-C7A197B3F65E}" type="sibTrans" cxnId="{6E6659C3-BBED-4E3A-B9BB-DA95BAFBC0A2}">
      <dgm:prSet/>
      <dgm:spPr/>
      <dgm:t>
        <a:bodyPr/>
        <a:lstStyle/>
        <a:p>
          <a:endParaRPr lang="en-US" sz="2000">
            <a:latin typeface="Arial" panose="020B0604020202020204" pitchFamily="34" charset="0"/>
            <a:cs typeface="Arial" panose="020B0604020202020204" pitchFamily="34" charset="0"/>
          </a:endParaRPr>
        </a:p>
      </dgm:t>
    </dgm:pt>
    <dgm:pt modelId="{1508D5D3-FFBE-43A3-882D-AA7AF737F715}">
      <dgm:prSet phldrT="[Text]" custT="1"/>
      <dgm:spPr/>
      <dgm:t>
        <a:bodyPr/>
        <a:lstStyle/>
        <a:p>
          <a:r>
            <a:rPr lang="en-US" sz="2400" dirty="0">
              <a:latin typeface="Arial" panose="020B0604020202020204" pitchFamily="34" charset="0"/>
              <a:cs typeface="Arial" panose="020B0604020202020204" pitchFamily="34" charset="0"/>
            </a:rPr>
            <a:t>Continual development January and beyond</a:t>
          </a:r>
        </a:p>
      </dgm:t>
    </dgm:pt>
    <dgm:pt modelId="{2E1C2C5B-12C1-4BA7-B608-FBF25870772F}" type="parTrans" cxnId="{BBA9FB57-E796-4DF0-9ACA-CB7F8FCB464B}">
      <dgm:prSet/>
      <dgm:spPr/>
      <dgm:t>
        <a:bodyPr/>
        <a:lstStyle/>
        <a:p>
          <a:endParaRPr lang="en-US" sz="2000">
            <a:latin typeface="Arial" panose="020B0604020202020204" pitchFamily="34" charset="0"/>
            <a:cs typeface="Arial" panose="020B0604020202020204" pitchFamily="34" charset="0"/>
          </a:endParaRPr>
        </a:p>
      </dgm:t>
    </dgm:pt>
    <dgm:pt modelId="{EA3CF54B-91B2-4098-B02A-F2F16175B0F7}" type="sibTrans" cxnId="{BBA9FB57-E796-4DF0-9ACA-CB7F8FCB464B}">
      <dgm:prSet/>
      <dgm:spPr/>
      <dgm:t>
        <a:bodyPr/>
        <a:lstStyle/>
        <a:p>
          <a:endParaRPr lang="en-US" sz="2000">
            <a:latin typeface="Arial" panose="020B0604020202020204" pitchFamily="34" charset="0"/>
            <a:cs typeface="Arial" panose="020B0604020202020204" pitchFamily="34" charset="0"/>
          </a:endParaRPr>
        </a:p>
      </dgm:t>
    </dgm:pt>
    <dgm:pt modelId="{6ED92B34-112F-487B-BA5B-5B649424D44E}" type="pres">
      <dgm:prSet presAssocID="{4EA5D405-7006-46B6-93A8-19113A65207B}" presName="Name0" presStyleCnt="0">
        <dgm:presLayoutVars>
          <dgm:dir/>
          <dgm:resizeHandles val="exact"/>
        </dgm:presLayoutVars>
      </dgm:prSet>
      <dgm:spPr/>
    </dgm:pt>
    <dgm:pt modelId="{BECCF298-D6FB-46DD-8CB0-FE8234FDB89D}" type="pres">
      <dgm:prSet presAssocID="{4EA5D405-7006-46B6-93A8-19113A65207B}" presName="arrow" presStyleLbl="bgShp" presStyleIdx="0" presStyleCnt="1"/>
      <dgm:spPr/>
    </dgm:pt>
    <dgm:pt modelId="{B37EB1A5-7ADC-4107-8E6B-5688D0E74E19}" type="pres">
      <dgm:prSet presAssocID="{4EA5D405-7006-46B6-93A8-19113A65207B}" presName="points" presStyleCnt="0"/>
      <dgm:spPr/>
    </dgm:pt>
    <dgm:pt modelId="{A36B0055-BF9A-42D2-9B7F-A302D4547B06}" type="pres">
      <dgm:prSet presAssocID="{AF45872F-A288-4643-B33B-0F1497F2D1EB}" presName="compositeA" presStyleCnt="0"/>
      <dgm:spPr/>
    </dgm:pt>
    <dgm:pt modelId="{C46A57A7-53E6-4AC3-A74E-023555CF2133}" type="pres">
      <dgm:prSet presAssocID="{AF45872F-A288-4643-B33B-0F1497F2D1EB}" presName="textA" presStyleLbl="revTx" presStyleIdx="0" presStyleCnt="4" custScaleX="154086">
        <dgm:presLayoutVars>
          <dgm:bulletEnabled val="1"/>
        </dgm:presLayoutVars>
      </dgm:prSet>
      <dgm:spPr/>
    </dgm:pt>
    <dgm:pt modelId="{2BEC6D67-4B70-4AD3-960E-A276CEAAB529}" type="pres">
      <dgm:prSet presAssocID="{AF45872F-A288-4643-B33B-0F1497F2D1EB}" presName="circleA" presStyleLbl="node1" presStyleIdx="0" presStyleCnt="4"/>
      <dgm:spPr/>
    </dgm:pt>
    <dgm:pt modelId="{E61930E9-AC7D-4316-BDCC-1FC2EA1ACDBA}" type="pres">
      <dgm:prSet presAssocID="{AF45872F-A288-4643-B33B-0F1497F2D1EB}" presName="spaceA" presStyleCnt="0"/>
      <dgm:spPr/>
    </dgm:pt>
    <dgm:pt modelId="{9B041818-D2EE-49CB-8994-3151470CB783}" type="pres">
      <dgm:prSet presAssocID="{AC1041D8-6177-414E-A3D8-76A38F368EAF}" presName="space" presStyleCnt="0"/>
      <dgm:spPr/>
    </dgm:pt>
    <dgm:pt modelId="{B94D9375-D22D-44B9-B627-B5230EE798C3}" type="pres">
      <dgm:prSet presAssocID="{8E193E9D-FF1C-42D8-A174-083B3F4712E7}" presName="compositeB" presStyleCnt="0"/>
      <dgm:spPr/>
    </dgm:pt>
    <dgm:pt modelId="{E249EB2D-8F07-4596-81A4-97D8C3EB7C84}" type="pres">
      <dgm:prSet presAssocID="{8E193E9D-FF1C-42D8-A174-083B3F4712E7}" presName="textB" presStyleLbl="revTx" presStyleIdx="1" presStyleCnt="4">
        <dgm:presLayoutVars>
          <dgm:bulletEnabled val="1"/>
        </dgm:presLayoutVars>
      </dgm:prSet>
      <dgm:spPr/>
    </dgm:pt>
    <dgm:pt modelId="{6441560C-EB1C-47C5-980B-75BFCE5D4074}" type="pres">
      <dgm:prSet presAssocID="{8E193E9D-FF1C-42D8-A174-083B3F4712E7}" presName="circleB" presStyleLbl="node1" presStyleIdx="1" presStyleCnt="4"/>
      <dgm:spPr/>
    </dgm:pt>
    <dgm:pt modelId="{0671B5DF-6AF5-4C6C-90CE-773AA4F46A06}" type="pres">
      <dgm:prSet presAssocID="{8E193E9D-FF1C-42D8-A174-083B3F4712E7}" presName="spaceB" presStyleCnt="0"/>
      <dgm:spPr/>
    </dgm:pt>
    <dgm:pt modelId="{4C619CB4-EEB9-480B-B895-1A242AD95C77}" type="pres">
      <dgm:prSet presAssocID="{5C6955BD-F2FD-48FE-A772-4243B2E673F2}" presName="space" presStyleCnt="0"/>
      <dgm:spPr/>
    </dgm:pt>
    <dgm:pt modelId="{7FED108E-4D06-478A-9176-3415ADF06E33}" type="pres">
      <dgm:prSet presAssocID="{22C95108-7D1B-4FD4-BED1-F638BE100024}" presName="compositeA" presStyleCnt="0"/>
      <dgm:spPr/>
    </dgm:pt>
    <dgm:pt modelId="{9C750765-2306-4D9C-A298-814BACF76C46}" type="pres">
      <dgm:prSet presAssocID="{22C95108-7D1B-4FD4-BED1-F638BE100024}" presName="textA" presStyleLbl="revTx" presStyleIdx="2" presStyleCnt="4" custScaleX="118343" custLinFactNeighborX="494">
        <dgm:presLayoutVars>
          <dgm:bulletEnabled val="1"/>
        </dgm:presLayoutVars>
      </dgm:prSet>
      <dgm:spPr/>
    </dgm:pt>
    <dgm:pt modelId="{FFFABEDE-7B3E-496F-9898-C043551C83B1}" type="pres">
      <dgm:prSet presAssocID="{22C95108-7D1B-4FD4-BED1-F638BE100024}" presName="circleA" presStyleLbl="node1" presStyleIdx="2" presStyleCnt="4"/>
      <dgm:spPr/>
    </dgm:pt>
    <dgm:pt modelId="{28D9A9EE-2395-4B87-9527-08E3FC893AA0}" type="pres">
      <dgm:prSet presAssocID="{22C95108-7D1B-4FD4-BED1-F638BE100024}" presName="spaceA" presStyleCnt="0"/>
      <dgm:spPr/>
    </dgm:pt>
    <dgm:pt modelId="{3994F80F-BDE2-412B-BB0A-5A74234E64E5}" type="pres">
      <dgm:prSet presAssocID="{CDE8C28F-80C1-4E61-9432-C7A197B3F65E}" presName="space" presStyleCnt="0"/>
      <dgm:spPr/>
    </dgm:pt>
    <dgm:pt modelId="{3129706E-C71B-4401-92AE-86EDCCD3D09B}" type="pres">
      <dgm:prSet presAssocID="{1508D5D3-FFBE-43A3-882D-AA7AF737F715}" presName="compositeB" presStyleCnt="0"/>
      <dgm:spPr/>
    </dgm:pt>
    <dgm:pt modelId="{F95C08D8-9539-49D2-ABA9-219C65ED90C0}" type="pres">
      <dgm:prSet presAssocID="{1508D5D3-FFBE-43A3-882D-AA7AF737F715}" presName="textB" presStyleLbl="revTx" presStyleIdx="3" presStyleCnt="4" custScaleX="145077">
        <dgm:presLayoutVars>
          <dgm:bulletEnabled val="1"/>
        </dgm:presLayoutVars>
      </dgm:prSet>
      <dgm:spPr/>
    </dgm:pt>
    <dgm:pt modelId="{A8511310-49BF-4D0E-AE29-480C6E194525}" type="pres">
      <dgm:prSet presAssocID="{1508D5D3-FFBE-43A3-882D-AA7AF737F715}" presName="circleB" presStyleLbl="node1" presStyleIdx="3" presStyleCnt="4"/>
      <dgm:spPr/>
    </dgm:pt>
    <dgm:pt modelId="{9A51B209-898C-470B-9FD0-537C1798CBD5}" type="pres">
      <dgm:prSet presAssocID="{1508D5D3-FFBE-43A3-882D-AA7AF737F715}" presName="spaceB" presStyleCnt="0"/>
      <dgm:spPr/>
    </dgm:pt>
  </dgm:ptLst>
  <dgm:cxnLst>
    <dgm:cxn modelId="{FFF3EC05-0D39-416B-9CF9-E7D29646B90F}" type="presOf" srcId="{8E193E9D-FF1C-42D8-A174-083B3F4712E7}" destId="{E249EB2D-8F07-4596-81A4-97D8C3EB7C84}" srcOrd="0" destOrd="0" presId="urn:microsoft.com/office/officeart/2005/8/layout/hProcess11"/>
    <dgm:cxn modelId="{A5DC092A-2389-49AE-BAA1-0BAB94D4B216}" type="presOf" srcId="{4EA5D405-7006-46B6-93A8-19113A65207B}" destId="{6ED92B34-112F-487B-BA5B-5B649424D44E}" srcOrd="0" destOrd="0" presId="urn:microsoft.com/office/officeart/2005/8/layout/hProcess11"/>
    <dgm:cxn modelId="{3C847A5F-BDF6-4FFF-949E-1651F5B0185C}" type="presOf" srcId="{1508D5D3-FFBE-43A3-882D-AA7AF737F715}" destId="{F95C08D8-9539-49D2-ABA9-219C65ED90C0}" srcOrd="0" destOrd="0" presId="urn:microsoft.com/office/officeart/2005/8/layout/hProcess11"/>
    <dgm:cxn modelId="{8E60EF44-CB69-4252-BB8D-E9AF651F64A8}" srcId="{4EA5D405-7006-46B6-93A8-19113A65207B}" destId="{AF45872F-A288-4643-B33B-0F1497F2D1EB}" srcOrd="0" destOrd="0" parTransId="{BC078F31-47ED-416A-879C-93AB7911F7F2}" sibTransId="{AC1041D8-6177-414E-A3D8-76A38F368EAF}"/>
    <dgm:cxn modelId="{BBA9FB57-E796-4DF0-9ACA-CB7F8FCB464B}" srcId="{4EA5D405-7006-46B6-93A8-19113A65207B}" destId="{1508D5D3-FFBE-43A3-882D-AA7AF737F715}" srcOrd="3" destOrd="0" parTransId="{2E1C2C5B-12C1-4BA7-B608-FBF25870772F}" sibTransId="{EA3CF54B-91B2-4098-B02A-F2F16175B0F7}"/>
    <dgm:cxn modelId="{505E8A9B-BF66-444A-984B-60EC3F27A873}" type="presOf" srcId="{22C95108-7D1B-4FD4-BED1-F638BE100024}" destId="{9C750765-2306-4D9C-A298-814BACF76C46}" srcOrd="0" destOrd="0" presId="urn:microsoft.com/office/officeart/2005/8/layout/hProcess11"/>
    <dgm:cxn modelId="{4F77C0B5-EC5B-4243-A558-43EFAB3F1B02}" srcId="{4EA5D405-7006-46B6-93A8-19113A65207B}" destId="{8E193E9D-FF1C-42D8-A174-083B3F4712E7}" srcOrd="1" destOrd="0" parTransId="{73D33569-BED7-4EDA-91FA-A4E440D778A7}" sibTransId="{5C6955BD-F2FD-48FE-A772-4243B2E673F2}"/>
    <dgm:cxn modelId="{6E6659C3-BBED-4E3A-B9BB-DA95BAFBC0A2}" srcId="{4EA5D405-7006-46B6-93A8-19113A65207B}" destId="{22C95108-7D1B-4FD4-BED1-F638BE100024}" srcOrd="2" destOrd="0" parTransId="{E9F6D084-5078-40E7-88D2-923E6E8D0BBE}" sibTransId="{CDE8C28F-80C1-4E61-9432-C7A197B3F65E}"/>
    <dgm:cxn modelId="{0C6AAED2-50AB-40F3-8380-DE4FA1D79BBF}" type="presOf" srcId="{AF45872F-A288-4643-B33B-0F1497F2D1EB}" destId="{C46A57A7-53E6-4AC3-A74E-023555CF2133}" srcOrd="0" destOrd="0" presId="urn:microsoft.com/office/officeart/2005/8/layout/hProcess11"/>
    <dgm:cxn modelId="{85CF0680-DD0A-4384-91A0-812D4FD92980}" type="presParOf" srcId="{6ED92B34-112F-487B-BA5B-5B649424D44E}" destId="{BECCF298-D6FB-46DD-8CB0-FE8234FDB89D}" srcOrd="0" destOrd="0" presId="urn:microsoft.com/office/officeart/2005/8/layout/hProcess11"/>
    <dgm:cxn modelId="{C78931CE-75E2-4D0F-BA62-357174459288}" type="presParOf" srcId="{6ED92B34-112F-487B-BA5B-5B649424D44E}" destId="{B37EB1A5-7ADC-4107-8E6B-5688D0E74E19}" srcOrd="1" destOrd="0" presId="urn:microsoft.com/office/officeart/2005/8/layout/hProcess11"/>
    <dgm:cxn modelId="{B74C3A9C-21C7-4A0F-B127-37FA4463D8D0}" type="presParOf" srcId="{B37EB1A5-7ADC-4107-8E6B-5688D0E74E19}" destId="{A36B0055-BF9A-42D2-9B7F-A302D4547B06}" srcOrd="0" destOrd="0" presId="urn:microsoft.com/office/officeart/2005/8/layout/hProcess11"/>
    <dgm:cxn modelId="{80CA6683-D2DB-42CE-947E-198D9BF0CFD3}" type="presParOf" srcId="{A36B0055-BF9A-42D2-9B7F-A302D4547B06}" destId="{C46A57A7-53E6-4AC3-A74E-023555CF2133}" srcOrd="0" destOrd="0" presId="urn:microsoft.com/office/officeart/2005/8/layout/hProcess11"/>
    <dgm:cxn modelId="{8A1EFA0B-D18A-4630-BC52-F63BD625FAA8}" type="presParOf" srcId="{A36B0055-BF9A-42D2-9B7F-A302D4547B06}" destId="{2BEC6D67-4B70-4AD3-960E-A276CEAAB529}" srcOrd="1" destOrd="0" presId="urn:microsoft.com/office/officeart/2005/8/layout/hProcess11"/>
    <dgm:cxn modelId="{586BD665-49AE-402F-A26F-015F45B7A315}" type="presParOf" srcId="{A36B0055-BF9A-42D2-9B7F-A302D4547B06}" destId="{E61930E9-AC7D-4316-BDCC-1FC2EA1ACDBA}" srcOrd="2" destOrd="0" presId="urn:microsoft.com/office/officeart/2005/8/layout/hProcess11"/>
    <dgm:cxn modelId="{E121DD76-CFC0-459B-AA86-D5E964735622}" type="presParOf" srcId="{B37EB1A5-7ADC-4107-8E6B-5688D0E74E19}" destId="{9B041818-D2EE-49CB-8994-3151470CB783}" srcOrd="1" destOrd="0" presId="urn:microsoft.com/office/officeart/2005/8/layout/hProcess11"/>
    <dgm:cxn modelId="{3D68DCC0-5FD3-4CF9-A9C1-2166DBEA5518}" type="presParOf" srcId="{B37EB1A5-7ADC-4107-8E6B-5688D0E74E19}" destId="{B94D9375-D22D-44B9-B627-B5230EE798C3}" srcOrd="2" destOrd="0" presId="urn:microsoft.com/office/officeart/2005/8/layout/hProcess11"/>
    <dgm:cxn modelId="{DC49A27E-5EBD-4834-9DA0-1464EE6EDA73}" type="presParOf" srcId="{B94D9375-D22D-44B9-B627-B5230EE798C3}" destId="{E249EB2D-8F07-4596-81A4-97D8C3EB7C84}" srcOrd="0" destOrd="0" presId="urn:microsoft.com/office/officeart/2005/8/layout/hProcess11"/>
    <dgm:cxn modelId="{7F28ED52-0BCB-4ECC-9BD0-91B5E5BAEC29}" type="presParOf" srcId="{B94D9375-D22D-44B9-B627-B5230EE798C3}" destId="{6441560C-EB1C-47C5-980B-75BFCE5D4074}" srcOrd="1" destOrd="0" presId="urn:microsoft.com/office/officeart/2005/8/layout/hProcess11"/>
    <dgm:cxn modelId="{83CDBE9B-30B0-44C1-A525-76514AF50C34}" type="presParOf" srcId="{B94D9375-D22D-44B9-B627-B5230EE798C3}" destId="{0671B5DF-6AF5-4C6C-90CE-773AA4F46A06}" srcOrd="2" destOrd="0" presId="urn:microsoft.com/office/officeart/2005/8/layout/hProcess11"/>
    <dgm:cxn modelId="{863421EE-591E-4AE6-9796-1C76F9F39DF3}" type="presParOf" srcId="{B37EB1A5-7ADC-4107-8E6B-5688D0E74E19}" destId="{4C619CB4-EEB9-480B-B895-1A242AD95C77}" srcOrd="3" destOrd="0" presId="urn:microsoft.com/office/officeart/2005/8/layout/hProcess11"/>
    <dgm:cxn modelId="{3B6B3283-5830-4458-AEA3-044C79D14853}" type="presParOf" srcId="{B37EB1A5-7ADC-4107-8E6B-5688D0E74E19}" destId="{7FED108E-4D06-478A-9176-3415ADF06E33}" srcOrd="4" destOrd="0" presId="urn:microsoft.com/office/officeart/2005/8/layout/hProcess11"/>
    <dgm:cxn modelId="{51D3F0B5-B6CC-450E-872C-EBE4F8CD6397}" type="presParOf" srcId="{7FED108E-4D06-478A-9176-3415ADF06E33}" destId="{9C750765-2306-4D9C-A298-814BACF76C46}" srcOrd="0" destOrd="0" presId="urn:microsoft.com/office/officeart/2005/8/layout/hProcess11"/>
    <dgm:cxn modelId="{2A47FEFE-FE83-48FF-917F-665CCF4A7F44}" type="presParOf" srcId="{7FED108E-4D06-478A-9176-3415ADF06E33}" destId="{FFFABEDE-7B3E-496F-9898-C043551C83B1}" srcOrd="1" destOrd="0" presId="urn:microsoft.com/office/officeart/2005/8/layout/hProcess11"/>
    <dgm:cxn modelId="{96BDB235-64DD-4D18-8054-F1ADC2DE0281}" type="presParOf" srcId="{7FED108E-4D06-478A-9176-3415ADF06E33}" destId="{28D9A9EE-2395-4B87-9527-08E3FC893AA0}" srcOrd="2" destOrd="0" presId="urn:microsoft.com/office/officeart/2005/8/layout/hProcess11"/>
    <dgm:cxn modelId="{81070FFB-6967-4B33-A14E-7CA5BDFFD927}" type="presParOf" srcId="{B37EB1A5-7ADC-4107-8E6B-5688D0E74E19}" destId="{3994F80F-BDE2-412B-BB0A-5A74234E64E5}" srcOrd="5" destOrd="0" presId="urn:microsoft.com/office/officeart/2005/8/layout/hProcess11"/>
    <dgm:cxn modelId="{2622C388-E5E8-4F45-9661-EED1CC2D28F0}" type="presParOf" srcId="{B37EB1A5-7ADC-4107-8E6B-5688D0E74E19}" destId="{3129706E-C71B-4401-92AE-86EDCCD3D09B}" srcOrd="6" destOrd="0" presId="urn:microsoft.com/office/officeart/2005/8/layout/hProcess11"/>
    <dgm:cxn modelId="{7E3B05DA-4F9B-4139-B284-E3462E17AE48}" type="presParOf" srcId="{3129706E-C71B-4401-92AE-86EDCCD3D09B}" destId="{F95C08D8-9539-49D2-ABA9-219C65ED90C0}" srcOrd="0" destOrd="0" presId="urn:microsoft.com/office/officeart/2005/8/layout/hProcess11"/>
    <dgm:cxn modelId="{5E979A6A-40D6-4B3E-B63C-C12C87CEBEA5}" type="presParOf" srcId="{3129706E-C71B-4401-92AE-86EDCCD3D09B}" destId="{A8511310-49BF-4D0E-AE29-480C6E194525}" srcOrd="1" destOrd="0" presId="urn:microsoft.com/office/officeart/2005/8/layout/hProcess11"/>
    <dgm:cxn modelId="{805DD191-44FD-4226-B005-6E86EE59A0D7}" type="presParOf" srcId="{3129706E-C71B-4401-92AE-86EDCCD3D09B}" destId="{9A51B209-898C-470B-9FD0-537C1798CBD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150FF-506E-4D77-8EA4-B9286440B5AA}">
      <dsp:nvSpPr>
        <dsp:cNvPr id="0" name=""/>
        <dsp:cNvSpPr/>
      </dsp:nvSpPr>
      <dsp:spPr>
        <a:xfrm>
          <a:off x="0" y="773303"/>
          <a:ext cx="2545038" cy="15270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Exploring the Education Profession</a:t>
          </a:r>
        </a:p>
      </dsp:txBody>
      <dsp:txXfrm>
        <a:off x="0" y="773303"/>
        <a:ext cx="2545038" cy="1527023"/>
      </dsp:txXfrm>
    </dsp:sp>
    <dsp:sp modelId="{9561F2B7-3F14-4FA7-874D-0E2FF91ED19C}">
      <dsp:nvSpPr>
        <dsp:cNvPr id="0" name=""/>
        <dsp:cNvSpPr/>
      </dsp:nvSpPr>
      <dsp:spPr>
        <a:xfrm>
          <a:off x="2799542" y="773303"/>
          <a:ext cx="2545038" cy="152702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Educator Recruitment</a:t>
          </a:r>
        </a:p>
      </dsp:txBody>
      <dsp:txXfrm>
        <a:off x="2799542" y="773303"/>
        <a:ext cx="2545038" cy="1527023"/>
      </dsp:txXfrm>
    </dsp:sp>
    <dsp:sp modelId="{06A29BD1-39ED-4BF1-9644-0016AB1D0EEA}">
      <dsp:nvSpPr>
        <dsp:cNvPr id="0" name=""/>
        <dsp:cNvSpPr/>
      </dsp:nvSpPr>
      <dsp:spPr>
        <a:xfrm>
          <a:off x="5599085" y="773303"/>
          <a:ext cx="2545038" cy="152702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Mentoring</a:t>
          </a:r>
        </a:p>
      </dsp:txBody>
      <dsp:txXfrm>
        <a:off x="5599085" y="773303"/>
        <a:ext cx="2545038" cy="1527023"/>
      </dsp:txXfrm>
    </dsp:sp>
    <dsp:sp modelId="{826C8B54-8251-44AF-B29E-2F27FC4FEA6D}">
      <dsp:nvSpPr>
        <dsp:cNvPr id="0" name=""/>
        <dsp:cNvSpPr/>
      </dsp:nvSpPr>
      <dsp:spPr>
        <a:xfrm>
          <a:off x="1399771" y="2554830"/>
          <a:ext cx="2545038" cy="152702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Professional Conduct</a:t>
          </a:r>
        </a:p>
      </dsp:txBody>
      <dsp:txXfrm>
        <a:off x="1399771" y="2554830"/>
        <a:ext cx="2545038" cy="1527023"/>
      </dsp:txXfrm>
    </dsp:sp>
    <dsp:sp modelId="{1701A146-4A1D-468A-84B7-C76AA11C9A8E}">
      <dsp:nvSpPr>
        <dsp:cNvPr id="0" name=""/>
        <dsp:cNvSpPr/>
      </dsp:nvSpPr>
      <dsp:spPr>
        <a:xfrm>
          <a:off x="4199313" y="2554830"/>
          <a:ext cx="2545038" cy="152702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Educator Recognition</a:t>
          </a:r>
        </a:p>
      </dsp:txBody>
      <dsp:txXfrm>
        <a:off x="4199313" y="2554830"/>
        <a:ext cx="2545038" cy="1527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CF298-D6FB-46DD-8CB0-FE8234FDB89D}">
      <dsp:nvSpPr>
        <dsp:cNvPr id="0" name=""/>
        <dsp:cNvSpPr/>
      </dsp:nvSpPr>
      <dsp:spPr>
        <a:xfrm>
          <a:off x="0" y="1521879"/>
          <a:ext cx="8746434" cy="2029172"/>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A57A7-53E6-4AC3-A74E-023555CF2133}">
      <dsp:nvSpPr>
        <dsp:cNvPr id="0" name=""/>
        <dsp:cNvSpPr/>
      </dsp:nvSpPr>
      <dsp:spPr>
        <a:xfrm>
          <a:off x="988" y="0"/>
          <a:ext cx="2277210" cy="2029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Development and feedback</a:t>
          </a:r>
        </a:p>
      </dsp:txBody>
      <dsp:txXfrm>
        <a:off x="988" y="0"/>
        <a:ext cx="2277210" cy="2029172"/>
      </dsp:txXfrm>
    </dsp:sp>
    <dsp:sp modelId="{2BEC6D67-4B70-4AD3-960E-A276CEAAB529}">
      <dsp:nvSpPr>
        <dsp:cNvPr id="0" name=""/>
        <dsp:cNvSpPr/>
      </dsp:nvSpPr>
      <dsp:spPr>
        <a:xfrm>
          <a:off x="885947" y="2282819"/>
          <a:ext cx="507293" cy="5072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9EB2D-8F07-4596-81A4-97D8C3EB7C84}">
      <dsp:nvSpPr>
        <dsp:cNvPr id="0" name=""/>
        <dsp:cNvSpPr/>
      </dsp:nvSpPr>
      <dsp:spPr>
        <a:xfrm>
          <a:off x="2352092" y="3043759"/>
          <a:ext cx="1477882" cy="2029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Soft launch in October</a:t>
          </a:r>
        </a:p>
      </dsp:txBody>
      <dsp:txXfrm>
        <a:off x="2352092" y="3043759"/>
        <a:ext cx="1477882" cy="2029172"/>
      </dsp:txXfrm>
    </dsp:sp>
    <dsp:sp modelId="{6441560C-EB1C-47C5-980B-75BFCE5D4074}">
      <dsp:nvSpPr>
        <dsp:cNvPr id="0" name=""/>
        <dsp:cNvSpPr/>
      </dsp:nvSpPr>
      <dsp:spPr>
        <a:xfrm>
          <a:off x="2837387" y="2282819"/>
          <a:ext cx="507293" cy="5072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50765-2306-4D9C-A298-814BACF76C46}">
      <dsp:nvSpPr>
        <dsp:cNvPr id="0" name=""/>
        <dsp:cNvSpPr/>
      </dsp:nvSpPr>
      <dsp:spPr>
        <a:xfrm>
          <a:off x="3911170" y="0"/>
          <a:ext cx="1748970" cy="2029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Hard launch in December</a:t>
          </a:r>
        </a:p>
      </dsp:txBody>
      <dsp:txXfrm>
        <a:off x="3911170" y="0"/>
        <a:ext cx="1748970" cy="2029172"/>
      </dsp:txXfrm>
    </dsp:sp>
    <dsp:sp modelId="{FFFABEDE-7B3E-496F-9898-C043551C83B1}">
      <dsp:nvSpPr>
        <dsp:cNvPr id="0" name=""/>
        <dsp:cNvSpPr/>
      </dsp:nvSpPr>
      <dsp:spPr>
        <a:xfrm>
          <a:off x="4524708" y="2282819"/>
          <a:ext cx="507293" cy="50729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C08D8-9539-49D2-ABA9-219C65ED90C0}">
      <dsp:nvSpPr>
        <dsp:cNvPr id="0" name=""/>
        <dsp:cNvSpPr/>
      </dsp:nvSpPr>
      <dsp:spPr>
        <a:xfrm>
          <a:off x="5726734" y="3043759"/>
          <a:ext cx="2144067" cy="2029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Continual development January and beyond</a:t>
          </a:r>
        </a:p>
      </dsp:txBody>
      <dsp:txXfrm>
        <a:off x="5726734" y="3043759"/>
        <a:ext cx="2144067" cy="2029172"/>
      </dsp:txXfrm>
    </dsp:sp>
    <dsp:sp modelId="{A8511310-49BF-4D0E-AE29-480C6E194525}">
      <dsp:nvSpPr>
        <dsp:cNvPr id="0" name=""/>
        <dsp:cNvSpPr/>
      </dsp:nvSpPr>
      <dsp:spPr>
        <a:xfrm>
          <a:off x="6545121" y="2282819"/>
          <a:ext cx="507293" cy="5072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255378-3547-4D9D-B081-9ACBD8AD7AC0}" type="datetimeFigureOut">
              <a:rPr lang="en-US" smtClean="0"/>
              <a:t>11/1/2018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D7FA1A-E06B-47C3-A244-6D7FF742991C}" type="slidenum">
              <a:rPr lang="en-US" smtClean="0"/>
              <a:t>‹#›</a:t>
            </a:fld>
            <a:endParaRPr lang="en-US" dirty="0"/>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2B8A50-36A2-40FA-85F8-D22A6400798F}" type="datetimeFigureOut">
              <a:rPr lang="en-US" smtClean="0"/>
              <a:t>11/1/2018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ducation.ohio.gov/Topics/Teaching/Educator-Conduct/ABConduc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236376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Web toolkit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349097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Ohio Departments of Education and Higher Education - in partnership - are offering competitive grants for up to $25,000 for local districts and educator preparation programs to </a:t>
            </a:r>
            <a:r>
              <a:rPr lang="en-US" b="1" dirty="0"/>
              <a:t>partner together to develop a mutually accountable plan of action for attracting and recruiting teachers</a:t>
            </a:r>
          </a:p>
          <a:p>
            <a:pPr marL="0" indent="0" algn="l">
              <a:buNone/>
            </a:pPr>
            <a:endParaRPr lang="en-US" b="1" dirty="0"/>
          </a:p>
          <a:p>
            <a:pPr marL="0" indent="0" algn="l">
              <a:buNone/>
            </a:pPr>
            <a:r>
              <a:rPr lang="en-US" sz="1100" b="1" dirty="0"/>
              <a:t>Submission window is closed</a:t>
            </a:r>
          </a:p>
          <a:p>
            <a:pPr marL="0" indent="0" algn="l">
              <a:buNone/>
            </a:pPr>
            <a:r>
              <a:rPr lang="en-US" sz="1100" b="1" dirty="0"/>
              <a:t>Application review to begin</a:t>
            </a:r>
          </a:p>
          <a:p>
            <a:endParaRPr lang="en-US" b="1" i="1" dirty="0"/>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202245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ODE and ODHE are convening this taskforce </a:t>
            </a:r>
          </a:p>
          <a:p>
            <a:pPr marL="0" indent="0">
              <a:buNone/>
            </a:pPr>
            <a:endParaRPr lang="en-US" dirty="0"/>
          </a:p>
          <a:p>
            <a:r>
              <a:rPr lang="en-US" dirty="0"/>
              <a:t>AIR will facilitate three meetings that focus on Great Teachers &amp; Leaders </a:t>
            </a:r>
          </a:p>
          <a:p>
            <a:pPr marL="0" indent="0">
              <a:buNone/>
            </a:pPr>
            <a:endParaRPr lang="en-US" dirty="0"/>
          </a:p>
          <a:p>
            <a:r>
              <a:rPr lang="en-US" dirty="0"/>
              <a:t>Goal is to develop an action plan for implementation</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286269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ODE developing with </a:t>
            </a:r>
            <a:r>
              <a:rPr lang="en-US" dirty="0" err="1"/>
              <a:t>Westat</a:t>
            </a:r>
            <a:endParaRPr lang="en-US" dirty="0"/>
          </a:p>
          <a:p>
            <a:r>
              <a:rPr lang="en-US" dirty="0"/>
              <a:t>Ready in late fall</a:t>
            </a:r>
          </a:p>
          <a:p>
            <a:r>
              <a:rPr lang="en-US" dirty="0"/>
              <a:t>Audience is pre-service and in-service educators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323952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dirty="0"/>
          </a:p>
        </p:txBody>
      </p:sp>
    </p:spTree>
    <p:extLst>
      <p:ext uri="{BB962C8B-B14F-4D97-AF65-F5344CB8AC3E}">
        <p14:creationId xmlns:p14="http://schemas.microsoft.com/office/powerpoint/2010/main" val="1060146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a:cs typeface="Arial"/>
              </a:rPr>
              <a:t>We evaluate to inform and support professional development and provide opportunities for structured and informal feedback throughout the performance evaluation process</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OTES, OPES, OSCES</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Inform and support professional development </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Provide opportunities for structured and informal feedback</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504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[When presenting, this</a:t>
            </a:r>
            <a:r>
              <a:rPr lang="en-US" b="1" i="1" baseline="0" dirty="0"/>
              <a:t> slide requires multiple clicks to reveal each element] </a:t>
            </a: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a:cs typeface="Arial"/>
              </a:rPr>
              <a:t>We evaluate to inform and support professional development and provide opportunities for structured and informal feedback throughout the performance evaluation process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98614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0"/>
              </a:spcBef>
              <a:spcAft>
                <a:spcPct val="0"/>
              </a:spcAft>
            </a:pPr>
            <a:r>
              <a:rPr lang="en-US" altLang="en-US" dirty="0">
                <a:solidFill>
                  <a:srgbClr val="C00000"/>
                </a:solidFill>
                <a:latin typeface="Arial" panose="020B0604020202020204" pitchFamily="34" charset="0"/>
                <a:cs typeface="Arial" panose="020B0604020202020204" pitchFamily="34" charset="0"/>
              </a:rPr>
              <a:t>When teacher leadership occurs in schools, positive effects extend to the teacher leaders, to their colleagues, and, most especially, to the students.  –Angelle &amp; DeHart, 2016</a:t>
            </a:r>
          </a:p>
          <a:p>
            <a:pPr defTabSz="931774" eaLnBrk="0" fontAlgn="base" hangingPunct="0">
              <a:spcBef>
                <a:spcPct val="0"/>
              </a:spcBef>
              <a:spcAft>
                <a:spcPct val="0"/>
              </a:spcAft>
            </a:pPr>
            <a:endParaRPr lang="en-US" altLang="en-US" dirty="0">
              <a:solidFill>
                <a:srgbClr val="C00000"/>
              </a:solidFill>
              <a:latin typeface="Arial" panose="020B0604020202020204" pitchFamily="34" charset="0"/>
              <a:cs typeface="Arial" panose="020B0604020202020204" pitchFamily="34" charset="0"/>
            </a:endParaRPr>
          </a:p>
          <a:p>
            <a:pPr defTabSz="949478">
              <a:defRPr/>
            </a:pPr>
            <a:r>
              <a:rPr lang="en-US" dirty="0">
                <a:latin typeface="Arial" panose="020B0604020202020204" pitchFamily="34" charset="0"/>
                <a:cs typeface="Arial" panose="020B0604020202020204" pitchFamily="34" charset="0"/>
              </a:rPr>
              <a:t>Teacher leaders hold the expertise to lead and expand the professional learning opportunities and supports available to fellow educators, enabling them to strengthen the profession and enhance student success. </a:t>
            </a:r>
          </a:p>
          <a:p>
            <a:pPr defTabSz="949478">
              <a:defRPr/>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Fostering Collaborative Culture</a:t>
            </a:r>
            <a:r>
              <a:rPr lang="en-US" dirty="0">
                <a:highlight>
                  <a:srgbClr val="FFFF00"/>
                </a:highligh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Teacher leaders ground their work in mutual trust and clear communication with</a:t>
            </a:r>
          </a:p>
          <a:p>
            <a:r>
              <a:rPr lang="en-US" dirty="0">
                <a:latin typeface="Arial" panose="020B0604020202020204" pitchFamily="34" charset="0"/>
                <a:cs typeface="Arial" panose="020B0604020202020204" pitchFamily="34" charset="0"/>
              </a:rPr>
              <a:t>colleagues, administrators, students, and families. Teacher leaders use effective interactions among colleagues that engage different back- grounds to respond to challenges and build consensus. </a:t>
            </a:r>
          </a:p>
          <a:p>
            <a:pPr defTabSz="949478">
              <a:defRPr/>
            </a:pPr>
            <a:endParaRPr lang="en-US" dirty="0">
              <a:latin typeface="Arial" panose="020B0604020202020204" pitchFamily="34" charset="0"/>
              <a:cs typeface="Arial" panose="020B0604020202020204" pitchFamily="34" charset="0"/>
            </a:endParaRPr>
          </a:p>
          <a:p>
            <a:pPr defTabSz="949478">
              <a:defRPr/>
            </a:pPr>
            <a:r>
              <a:rPr lang="en-US" b="1" dirty="0">
                <a:latin typeface="Arial" panose="020B0604020202020204" pitchFamily="34" charset="0"/>
                <a:cs typeface="Arial" panose="020B0604020202020204" pitchFamily="34" charset="0"/>
              </a:rPr>
              <a:t>Advancing Instruction and Student Learning:</a:t>
            </a:r>
          </a:p>
          <a:p>
            <a:r>
              <a:rPr lang="en-US" dirty="0">
                <a:latin typeface="Arial" panose="020B0604020202020204" pitchFamily="34" charset="0"/>
                <a:cs typeface="Arial" panose="020B0604020202020204" pitchFamily="34" charset="0"/>
              </a:rPr>
              <a:t>Teacher leaders advance teachers’ instructional practices and student learning by sharing research on best teaching practices, leading the use of data to inform and guide instructional decisions, and by engaging their colleagues in reflective dialogue.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Driving Initiatives:</a:t>
            </a:r>
          </a:p>
          <a:p>
            <a:r>
              <a:rPr lang="en-US" dirty="0">
                <a:latin typeface="Arial" panose="020B0604020202020204" pitchFamily="34" charset="0"/>
                <a:cs typeface="Arial" panose="020B0604020202020204" pitchFamily="34" charset="0"/>
              </a:rPr>
              <a:t>Teacher leaders actively identify challenges/areas for improvement and innovation in the school, district, and state/national educational landscape.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Practicing Ethics and Equity:</a:t>
            </a:r>
          </a:p>
          <a:p>
            <a:r>
              <a:rPr lang="en-US" dirty="0">
                <a:latin typeface="Arial" panose="020B0604020202020204" pitchFamily="34" charset="0"/>
                <a:cs typeface="Arial" panose="020B0604020202020204" pitchFamily="34" charset="0"/>
              </a:rPr>
              <a:t>Teacher leaders foster a positive and inclusive culture that seeks to understand students’ needs and  respect the  uniqueness of  individual students and champion cultural competency and culturally-responsive practice.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Building Relationships and Partnerships:</a:t>
            </a:r>
          </a:p>
          <a:p>
            <a:r>
              <a:rPr lang="en-US" dirty="0">
                <a:latin typeface="Arial" panose="020B0604020202020204" pitchFamily="34" charset="0"/>
                <a:cs typeface="Arial" panose="020B0604020202020204" pitchFamily="34" charset="0"/>
              </a:rPr>
              <a:t>Teacher leaders create and build strategic relationships and partnerships with colleagues, families, administrators, community members, public officials, higher education, etc.  to address immediate and future needs of students, colleagues, school, their profession, and their community.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Teacher Leadership Toolkit:</a:t>
            </a:r>
          </a:p>
          <a:p>
            <a:pPr defTabSz="931774">
              <a:defRPr/>
            </a:pPr>
            <a:r>
              <a:rPr lang="en-US" dirty="0">
                <a:latin typeface="Arial" panose="020B0604020202020204" pitchFamily="34" charset="0"/>
                <a:cs typeface="Arial" panose="020B0604020202020204" pitchFamily="34" charset="0"/>
              </a:rPr>
              <a:t>A toolkit of resources and case studies to further help districts and schools with teacher leadership implementation is being developed for release next spring/early summer.</a:t>
            </a:r>
          </a:p>
          <a:p>
            <a:endParaRPr lang="en-US" b="1" dirty="0"/>
          </a:p>
        </p:txBody>
      </p:sp>
      <p:sp>
        <p:nvSpPr>
          <p:cNvPr id="4" name="Slide Number Placeholder 3"/>
          <p:cNvSpPr>
            <a:spLocks noGrp="1"/>
          </p:cNvSpPr>
          <p:nvPr>
            <p:ph type="sldNum" sz="quarter" idx="10"/>
          </p:nvPr>
        </p:nvSpPr>
        <p:spPr/>
        <p:txBody>
          <a:bodyPr/>
          <a:lstStyle/>
          <a:p>
            <a:fld id="{A88EB8E9-7E05-4C60-A58D-798732DD5BFE}" type="slidenum">
              <a:rPr lang="en-US" smtClean="0"/>
              <a:t>18</a:t>
            </a:fld>
            <a:endParaRPr lang="en-US" dirty="0"/>
          </a:p>
        </p:txBody>
      </p:sp>
    </p:spTree>
    <p:extLst>
      <p:ext uri="{BB962C8B-B14F-4D97-AF65-F5344CB8AC3E}">
        <p14:creationId xmlns:p14="http://schemas.microsoft.com/office/powerpoint/2010/main" val="20769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Interested schools (including community schools) that would like to partner with ODE in recruiting and on-boarding former military service members into the teaching profession should contact John.Solonika@education.ohio.gov</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20</a:t>
            </a:fld>
            <a:endParaRPr lang="en-US" dirty="0"/>
          </a:p>
        </p:txBody>
      </p:sp>
    </p:spTree>
    <p:extLst>
      <p:ext uri="{BB962C8B-B14F-4D97-AF65-F5344CB8AC3E}">
        <p14:creationId xmlns:p14="http://schemas.microsoft.com/office/powerpoint/2010/main" val="174225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the applications bullet mean…We (ODE) don’t solicit applications.  </a:t>
            </a:r>
            <a:r>
              <a:rPr lang="en-US" dirty="0" err="1"/>
              <a:t>Assoc’s</a:t>
            </a:r>
            <a:r>
              <a:rPr lang="en-US" dirty="0"/>
              <a:t> support this by soliciting in their communications to the field?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11 state board districts.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can we find the territory leads for each district?  A map on the ODE – OTOY  website/contact info or call/email Angela Dicke.  Territory leads’ names and contact information are on the OTOY nominations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all awards/recognition open to Community Schools?  Yes.  We (ODE) solicit districts and schools through </a:t>
            </a:r>
            <a:r>
              <a:rPr lang="en-US" dirty="0" err="1"/>
              <a:t>EdConnections</a:t>
            </a:r>
            <a:r>
              <a:rPr lang="en-US" dirty="0"/>
              <a:t> to make nominations for PAEMST and OTOY.  Milken is not solicited by ODE but we use our Talent Pool to solicit “recommendations”.</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21</a:t>
            </a:fld>
            <a:endParaRPr lang="en-US"/>
          </a:p>
        </p:txBody>
      </p:sp>
    </p:spTree>
    <p:extLst>
      <p:ext uri="{BB962C8B-B14F-4D97-AF65-F5344CB8AC3E}">
        <p14:creationId xmlns:p14="http://schemas.microsoft.com/office/powerpoint/2010/main" val="113919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dirty="0"/>
          </a:p>
        </p:txBody>
      </p:sp>
    </p:spTree>
    <p:extLst>
      <p:ext uri="{BB962C8B-B14F-4D97-AF65-F5344CB8AC3E}">
        <p14:creationId xmlns:p14="http://schemas.microsoft.com/office/powerpoint/2010/main" val="3235052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610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community schools already have chapters?</a:t>
            </a:r>
          </a:p>
          <a:p>
            <a:r>
              <a:rPr lang="en-US" dirty="0"/>
              <a:t>None that we are aware of.</a:t>
            </a:r>
          </a:p>
          <a:p>
            <a:r>
              <a:rPr lang="en-US" dirty="0"/>
              <a:t>Where do I go to find out how to set up a chapter?  </a:t>
            </a:r>
          </a:p>
          <a:p>
            <a:r>
              <a:rPr lang="en-US" dirty="0"/>
              <a:t>Contact coordinators, Angela – We are developing a “How to” packet to post on our webpage</a:t>
            </a:r>
          </a:p>
          <a:p>
            <a:r>
              <a:rPr lang="en-US" dirty="0"/>
              <a:t>What are the benefits of having a chapter?  </a:t>
            </a:r>
          </a:p>
          <a:p>
            <a:r>
              <a:rPr lang="en-US" sz="1200" b="1"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Educators Rising</a:t>
            </a:r>
            <a:r>
              <a:rPr lang="en-US" sz="1200" b="1" kern="1200" dirty="0">
                <a:solidFill>
                  <a:schemeClr val="tx1"/>
                </a:solidFill>
                <a:effectLst/>
                <a:latin typeface="+mn-lt"/>
                <a:ea typeface="+mn-ea"/>
                <a:cs typeface="+mn-cs"/>
              </a:rPr>
              <a:t> Ohio Mission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Educators Rising Ohio provides the foundation upon which Ohio students can develop the skills and knowledge necessary to pursue careers in education.</a:t>
            </a:r>
          </a:p>
          <a:p>
            <a:r>
              <a:rPr lang="en-US" sz="1200" b="1" kern="1200" dirty="0">
                <a:solidFill>
                  <a:schemeClr val="tx1"/>
                </a:solidFill>
                <a:effectLst/>
                <a:latin typeface="+mn-lt"/>
                <a:ea typeface="+mn-ea"/>
                <a:cs typeface="+mn-cs"/>
              </a:rPr>
              <a:t>What </a:t>
            </a:r>
            <a:r>
              <a:rPr lang="en-US" sz="1200" b="1" i="1" kern="1200" dirty="0">
                <a:solidFill>
                  <a:schemeClr val="tx1"/>
                </a:solidFill>
                <a:effectLst/>
                <a:latin typeface="+mn-lt"/>
                <a:ea typeface="+mn-ea"/>
                <a:cs typeface="+mn-cs"/>
              </a:rPr>
              <a:t>Educators</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Rising</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Ohio</a:t>
            </a:r>
            <a:r>
              <a:rPr lang="en-US" sz="1200" b="1" kern="1200" dirty="0">
                <a:solidFill>
                  <a:schemeClr val="tx1"/>
                </a:solidFill>
                <a:effectLst/>
                <a:latin typeface="+mn-lt"/>
                <a:ea typeface="+mn-ea"/>
                <a:cs typeface="+mn-cs"/>
              </a:rPr>
              <a:t> Chapters Do</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rPr>
              <a:t>For students</a:t>
            </a:r>
            <a:r>
              <a:rPr lang="en-US" sz="1200" kern="1200" dirty="0">
                <a:solidFill>
                  <a:schemeClr val="tx1"/>
                </a:solidFill>
                <a:effectLst/>
                <a:latin typeface="+mn-lt"/>
                <a:ea typeface="+mn-ea"/>
                <a:cs typeface="+mn-cs"/>
              </a:rPr>
              <a:t> . . . </a:t>
            </a:r>
            <a:r>
              <a:rPr lang="en-US" sz="1200" i="1" kern="1200" dirty="0">
                <a:solidFill>
                  <a:schemeClr val="tx1"/>
                </a:solidFill>
                <a:effectLst/>
                <a:latin typeface="+mn-lt"/>
                <a:ea typeface="+mn-ea"/>
                <a:cs typeface="+mn-cs"/>
              </a:rPr>
              <a:t>Educators Rising Ohio</a:t>
            </a:r>
            <a:r>
              <a:rPr lang="en-US" sz="1200" kern="1200" dirty="0">
                <a:solidFill>
                  <a:schemeClr val="tx1"/>
                </a:solidFill>
                <a:effectLst/>
                <a:latin typeface="+mn-lt"/>
                <a:ea typeface="+mn-ea"/>
                <a:cs typeface="+mn-cs"/>
              </a:rPr>
              <a:t> helps them to explore teaching as a career option, provides them with a realistic understanding of teaching, and encourages students from diverse backgrounds to think seriously about the teaching profession.</a:t>
            </a:r>
          </a:p>
          <a:p>
            <a:r>
              <a:rPr lang="en-US" sz="1200" u="sng" kern="1200" dirty="0">
                <a:solidFill>
                  <a:schemeClr val="tx1"/>
                </a:solidFill>
                <a:effectLst/>
                <a:latin typeface="+mn-lt"/>
                <a:ea typeface="+mn-ea"/>
                <a:cs typeface="+mn-cs"/>
              </a:rPr>
              <a:t>For teachers</a:t>
            </a:r>
            <a:r>
              <a:rPr lang="en-US" sz="1200" kern="1200" dirty="0">
                <a:solidFill>
                  <a:schemeClr val="tx1"/>
                </a:solidFill>
                <a:effectLst/>
                <a:latin typeface="+mn-lt"/>
                <a:ea typeface="+mn-ea"/>
                <a:cs typeface="+mn-cs"/>
              </a:rPr>
              <a:t> . . . </a:t>
            </a:r>
            <a:r>
              <a:rPr lang="en-US" sz="1200" i="1" kern="1200" dirty="0">
                <a:solidFill>
                  <a:schemeClr val="tx1"/>
                </a:solidFill>
                <a:effectLst/>
                <a:latin typeface="+mn-lt"/>
                <a:ea typeface="+mn-ea"/>
                <a:cs typeface="+mn-cs"/>
              </a:rPr>
              <a:t>Educators Rising Ohio</a:t>
            </a:r>
            <a:r>
              <a:rPr lang="en-US" sz="1200" kern="1200" dirty="0">
                <a:solidFill>
                  <a:schemeClr val="tx1"/>
                </a:solidFill>
                <a:effectLst/>
                <a:latin typeface="+mn-lt"/>
                <a:ea typeface="+mn-ea"/>
                <a:cs typeface="+mn-cs"/>
              </a:rPr>
              <a:t> offers them a chance to shape our nation's future by shaping the future of the education profession. It also gives teachers opportunities to examine, clarify, and explain their role in students' lives.</a:t>
            </a:r>
          </a:p>
          <a:p>
            <a:r>
              <a:rPr lang="en-US" sz="1200" u="sng" kern="1200" dirty="0">
                <a:solidFill>
                  <a:schemeClr val="tx1"/>
                </a:solidFill>
                <a:effectLst/>
                <a:latin typeface="+mn-lt"/>
                <a:ea typeface="+mn-ea"/>
                <a:cs typeface="+mn-cs"/>
              </a:rPr>
              <a:t>For schools</a:t>
            </a:r>
            <a:r>
              <a:rPr lang="en-US" sz="1200" kern="1200" dirty="0">
                <a:solidFill>
                  <a:schemeClr val="tx1"/>
                </a:solidFill>
                <a:effectLst/>
                <a:latin typeface="+mn-lt"/>
                <a:ea typeface="+mn-ea"/>
                <a:cs typeface="+mn-cs"/>
              </a:rPr>
              <a:t> . . . </a:t>
            </a:r>
            <a:r>
              <a:rPr lang="en-US" sz="1200" i="1" kern="1200" dirty="0">
                <a:solidFill>
                  <a:schemeClr val="tx1"/>
                </a:solidFill>
                <a:effectLst/>
                <a:latin typeface="+mn-lt"/>
                <a:ea typeface="+mn-ea"/>
                <a:cs typeface="+mn-cs"/>
              </a:rPr>
              <a:t>Educators Rising Ohio</a:t>
            </a:r>
            <a:r>
              <a:rPr lang="en-US" sz="1200" kern="1200" dirty="0">
                <a:solidFill>
                  <a:schemeClr val="tx1"/>
                </a:solidFill>
                <a:effectLst/>
                <a:latin typeface="+mn-lt"/>
                <a:ea typeface="+mn-ea"/>
                <a:cs typeface="+mn-cs"/>
              </a:rPr>
              <a:t> is a service opportunity that elevates the role of teachers and offers new avenues of communication about education and its place in the community.</a:t>
            </a:r>
          </a:p>
          <a:p>
            <a:r>
              <a:rPr lang="en-US" sz="1200" u="sng" kern="1200" dirty="0">
                <a:solidFill>
                  <a:schemeClr val="tx1"/>
                </a:solidFill>
                <a:effectLst/>
                <a:latin typeface="+mn-lt"/>
                <a:ea typeface="+mn-ea"/>
                <a:cs typeface="+mn-cs"/>
              </a:rPr>
              <a:t>For communities</a:t>
            </a:r>
            <a:r>
              <a:rPr lang="en-US" sz="1200" kern="1200" dirty="0">
                <a:solidFill>
                  <a:schemeClr val="tx1"/>
                </a:solidFill>
                <a:effectLst/>
                <a:latin typeface="+mn-lt"/>
                <a:ea typeface="+mn-ea"/>
                <a:cs typeface="+mn-cs"/>
              </a:rPr>
              <a:t> . . . </a:t>
            </a:r>
            <a:r>
              <a:rPr lang="en-US" sz="1200" i="1" kern="1200" dirty="0">
                <a:solidFill>
                  <a:schemeClr val="tx1"/>
                </a:solidFill>
                <a:effectLst/>
                <a:latin typeface="+mn-lt"/>
                <a:ea typeface="+mn-ea"/>
                <a:cs typeface="+mn-cs"/>
              </a:rPr>
              <a:t>Educators Rising Ohio</a:t>
            </a:r>
            <a:r>
              <a:rPr lang="en-US" sz="1200" kern="1200" dirty="0">
                <a:solidFill>
                  <a:schemeClr val="tx1"/>
                </a:solidFill>
                <a:effectLst/>
                <a:latin typeface="+mn-lt"/>
                <a:ea typeface="+mn-ea"/>
                <a:cs typeface="+mn-cs"/>
              </a:rPr>
              <a:t> provides a chance for communities to "grow their own" future teachers and raises the status of the education profession in the eyes of their citizens.</a:t>
            </a:r>
          </a:p>
          <a:p>
            <a:r>
              <a:rPr lang="en-US" sz="1200" u="sng" kern="1200" dirty="0">
                <a:solidFill>
                  <a:schemeClr val="tx1"/>
                </a:solidFill>
                <a:effectLst/>
                <a:latin typeface="+mn-lt"/>
                <a:ea typeface="+mn-ea"/>
                <a:cs typeface="+mn-cs"/>
              </a:rPr>
              <a:t>For colleges</a:t>
            </a:r>
            <a:r>
              <a:rPr lang="en-US" sz="1200" kern="1200" dirty="0">
                <a:solidFill>
                  <a:schemeClr val="tx1"/>
                </a:solidFill>
                <a:effectLst/>
                <a:latin typeface="+mn-lt"/>
                <a:ea typeface="+mn-ea"/>
                <a:cs typeface="+mn-cs"/>
              </a:rPr>
              <a:t> . . . </a:t>
            </a:r>
            <a:r>
              <a:rPr lang="en-US" sz="1200" i="1" kern="1200" dirty="0">
                <a:solidFill>
                  <a:schemeClr val="tx1"/>
                </a:solidFill>
                <a:effectLst/>
                <a:latin typeface="+mn-lt"/>
                <a:ea typeface="+mn-ea"/>
                <a:cs typeface="+mn-cs"/>
              </a:rPr>
              <a:t>Educators Rising Ohio</a:t>
            </a:r>
            <a:r>
              <a:rPr lang="en-US" sz="1200" kern="1200" dirty="0">
                <a:solidFill>
                  <a:schemeClr val="tx1"/>
                </a:solidFill>
                <a:effectLst/>
                <a:latin typeface="+mn-lt"/>
                <a:ea typeface="+mn-ea"/>
                <a:cs typeface="+mn-cs"/>
              </a:rPr>
              <a:t> expands the pool of applicants to teacher education programs and provides early identification of potentially excellent future teachers.</a:t>
            </a:r>
          </a:p>
          <a:p>
            <a:r>
              <a:rPr lang="en-US" sz="1200" u="sng" kern="1200" dirty="0">
                <a:solidFill>
                  <a:schemeClr val="tx1"/>
                </a:solidFill>
                <a:effectLst/>
                <a:latin typeface="+mn-lt"/>
                <a:ea typeface="+mn-ea"/>
                <a:cs typeface="+mn-cs"/>
              </a:rPr>
              <a:t>For the education profession</a:t>
            </a:r>
            <a:r>
              <a:rPr lang="en-US" sz="1200" kern="1200" dirty="0">
                <a:solidFill>
                  <a:schemeClr val="tx1"/>
                </a:solidFill>
                <a:effectLst/>
                <a:latin typeface="+mn-lt"/>
                <a:ea typeface="+mn-ea"/>
                <a:cs typeface="+mn-cs"/>
              </a:rPr>
              <a:t> . . . </a:t>
            </a:r>
            <a:r>
              <a:rPr lang="en-US" sz="1200" i="1" kern="1200" dirty="0">
                <a:solidFill>
                  <a:schemeClr val="tx1"/>
                </a:solidFill>
                <a:effectLst/>
                <a:latin typeface="+mn-lt"/>
                <a:ea typeface="+mn-ea"/>
                <a:cs typeface="+mn-cs"/>
              </a:rPr>
              <a:t>Educators Rising Ohio</a:t>
            </a:r>
            <a:r>
              <a:rPr lang="en-US" sz="1200" kern="1200" dirty="0">
                <a:solidFill>
                  <a:schemeClr val="tx1"/>
                </a:solidFill>
                <a:effectLst/>
                <a:latin typeface="+mn-lt"/>
                <a:ea typeface="+mn-ea"/>
                <a:cs typeface="+mn-cs"/>
              </a:rPr>
              <a:t> extends the vision of the profession by enlarging the talent pool. </a:t>
            </a:r>
            <a:r>
              <a:rPr lang="en-US" sz="1200" kern="1200">
                <a:solidFill>
                  <a:schemeClr val="tx1"/>
                </a:solidFill>
                <a:effectLst/>
                <a:latin typeface="+mn-lt"/>
                <a:ea typeface="+mn-ea"/>
                <a:cs typeface="+mn-cs"/>
              </a:rPr>
              <a:t>It creates a positive image of teaching for students, parents, and other citizens, and it encourages the influx of new ideas and diverse points of view.</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322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Proactive Tip Sheets </a:t>
            </a:r>
          </a:p>
          <a:p>
            <a:pPr lvl="1"/>
            <a:r>
              <a:rPr lang="en-US" dirty="0"/>
              <a:t>Social Media &amp; Extra Curriculars</a:t>
            </a:r>
          </a:p>
          <a:p>
            <a:pPr lvl="1"/>
            <a:r>
              <a:rPr lang="en-US" dirty="0">
                <a:hlinkClick r:id="rId3"/>
              </a:rPr>
              <a:t>http://education.ohio.gov/Topics/Teaching/Educator-Conduct/ABConduct</a:t>
            </a:r>
            <a:r>
              <a:rPr lang="en-US" dirty="0"/>
              <a:t> </a:t>
            </a:r>
          </a:p>
          <a:p>
            <a:pPr>
              <a:buFont typeface="Arial" panose="020B0604020202020204" pitchFamily="34" charset="0"/>
              <a:buChar char="•"/>
            </a:pPr>
            <a:r>
              <a:rPr lang="en-US" dirty="0"/>
              <a:t>Review of Licensure Code of Professional Conduct</a:t>
            </a:r>
          </a:p>
          <a:p>
            <a:pPr>
              <a:buFont typeface="Arial" panose="020B0604020202020204" pitchFamily="34" charset="0"/>
              <a:buChar char="•"/>
            </a:pPr>
            <a:r>
              <a:rPr lang="en-US" dirty="0"/>
              <a:t>Professional Conduct Process Chart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24</a:t>
            </a:fld>
            <a:endParaRPr lang="en-US" dirty="0"/>
          </a:p>
        </p:txBody>
      </p:sp>
    </p:spTree>
    <p:extLst>
      <p:ext uri="{BB962C8B-B14F-4D97-AF65-F5344CB8AC3E}">
        <p14:creationId xmlns:p14="http://schemas.microsoft.com/office/powerpoint/2010/main" val="202064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25</a:t>
            </a:fld>
            <a:endParaRPr lang="en-US" dirty="0"/>
          </a:p>
        </p:txBody>
      </p:sp>
    </p:spTree>
    <p:extLst>
      <p:ext uri="{BB962C8B-B14F-4D97-AF65-F5344CB8AC3E}">
        <p14:creationId xmlns:p14="http://schemas.microsoft.com/office/powerpoint/2010/main" val="2897176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26</a:t>
            </a:fld>
            <a:endParaRPr lang="en-US" dirty="0"/>
          </a:p>
        </p:txBody>
      </p:sp>
    </p:spTree>
    <p:extLst>
      <p:ext uri="{BB962C8B-B14F-4D97-AF65-F5344CB8AC3E}">
        <p14:creationId xmlns:p14="http://schemas.microsoft.com/office/powerpoint/2010/main" val="2412084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27</a:t>
            </a:fld>
            <a:endParaRPr lang="en-US"/>
          </a:p>
        </p:txBody>
      </p:sp>
    </p:spTree>
    <p:extLst>
      <p:ext uri="{BB962C8B-B14F-4D97-AF65-F5344CB8AC3E}">
        <p14:creationId xmlns:p14="http://schemas.microsoft.com/office/powerpoint/2010/main" val="2225373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28</a:t>
            </a:fld>
            <a:endParaRPr lang="en-US"/>
          </a:p>
        </p:txBody>
      </p:sp>
    </p:spTree>
    <p:extLst>
      <p:ext uri="{BB962C8B-B14F-4D97-AF65-F5344CB8AC3E}">
        <p14:creationId xmlns:p14="http://schemas.microsoft.com/office/powerpoint/2010/main" val="2913915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2135157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30</a:t>
            </a:fld>
            <a:endParaRPr lang="en-US" dirty="0"/>
          </a:p>
        </p:txBody>
      </p:sp>
    </p:spTree>
    <p:extLst>
      <p:ext uri="{BB962C8B-B14F-4D97-AF65-F5344CB8AC3E}">
        <p14:creationId xmlns:p14="http://schemas.microsoft.com/office/powerpoint/2010/main" val="3243698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31</a:t>
            </a:fld>
            <a:endParaRPr lang="en-US" dirty="0"/>
          </a:p>
        </p:txBody>
      </p:sp>
    </p:spTree>
    <p:extLst>
      <p:ext uri="{BB962C8B-B14F-4D97-AF65-F5344CB8AC3E}">
        <p14:creationId xmlns:p14="http://schemas.microsoft.com/office/powerpoint/2010/main" val="90263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134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32</a:t>
            </a:fld>
            <a:endParaRPr lang="en-US" dirty="0"/>
          </a:p>
        </p:txBody>
      </p:sp>
    </p:spTree>
    <p:extLst>
      <p:ext uri="{BB962C8B-B14F-4D97-AF65-F5344CB8AC3E}">
        <p14:creationId xmlns:p14="http://schemas.microsoft.com/office/powerpoint/2010/main" val="303332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00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37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15679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51486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Coming Soon</a:t>
            </a:r>
          </a:p>
          <a:p>
            <a:pPr defTabSz="931774"/>
            <a:endParaRPr lang="en-US" dirty="0"/>
          </a:p>
          <a:p>
            <a:pPr defTabSz="931774"/>
            <a:r>
              <a:rPr lang="en-US" dirty="0"/>
              <a:t>Web toolkit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386524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Web toolkit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1236200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heryl.Krohn@education.ohio.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teacher.leadership@education.ohio.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avid.Schklar@education.ohio.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pryl.Ealy@escneo.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Erik.Sikora@escneo.org" TargetMode="External"/><Relationship Id="rId5" Type="http://schemas.openxmlformats.org/officeDocument/2006/relationships/hyperlink" Target="mailto:Thomas.Rounds@escneo.org" TargetMode="External"/><Relationship Id="rId4" Type="http://schemas.openxmlformats.org/officeDocument/2006/relationships/hyperlink" Target="mailto:Cathryn.Shaw@escco.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arolyn.Everidge-Frey@education.ohio.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Sophia.Hubbell@education.ohio.gov" TargetMode="External"/><Relationship Id="rId5" Type="http://schemas.openxmlformats.org/officeDocument/2006/relationships/hyperlink" Target="mailto:Jill.Grubb@education.ohio.gov" TargetMode="External"/><Relationship Id="rId4" Type="http://schemas.openxmlformats.org/officeDocument/2006/relationships/hyperlink" Target="mailto:John.Soloninka@education.ohio.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129" y="5542350"/>
            <a:ext cx="8807871" cy="492443"/>
          </a:xfrm>
        </p:spPr>
        <p:txBody>
          <a:bodyPr/>
          <a:lstStyle/>
          <a:p>
            <a:r>
              <a:rPr lang="en-US" sz="3200" dirty="0">
                <a:solidFill>
                  <a:schemeClr val="accent2"/>
                </a:solidFill>
              </a:rPr>
              <a:t>Center for Teaching, Leading and Learning</a:t>
            </a:r>
          </a:p>
        </p:txBody>
      </p:sp>
      <p:sp>
        <p:nvSpPr>
          <p:cNvPr id="3" name="Subtitle 2"/>
          <p:cNvSpPr>
            <a:spLocks noGrp="1"/>
          </p:cNvSpPr>
          <p:nvPr>
            <p:ph type="subTitle" idx="1"/>
          </p:nvPr>
        </p:nvSpPr>
        <p:spPr>
          <a:xfrm>
            <a:off x="336129" y="6359865"/>
            <a:ext cx="2669830" cy="369332"/>
          </a:xfrm>
        </p:spPr>
        <p:txBody>
          <a:bodyPr/>
          <a:lstStyle/>
          <a:p>
            <a:r>
              <a:rPr lang="en-US" sz="2400" dirty="0"/>
              <a:t>November 2, 2018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4" y="859416"/>
            <a:ext cx="8229600" cy="646331"/>
          </a:xfrm>
        </p:spPr>
        <p:txBody>
          <a:bodyPr/>
          <a:lstStyle/>
          <a:p>
            <a:r>
              <a:rPr lang="en-US" dirty="0"/>
              <a:t>Human Capital Resource Center</a:t>
            </a:r>
          </a:p>
        </p:txBody>
      </p:sp>
      <p:graphicFrame>
        <p:nvGraphicFramePr>
          <p:cNvPr id="4" name="Diagram 3">
            <a:extLst>
              <a:ext uri="{FF2B5EF4-FFF2-40B4-BE49-F238E27FC236}">
                <a16:creationId xmlns:a16="http://schemas.microsoft.com/office/drawing/2014/main" id="{960BFE70-12AF-486B-9F99-93AE364D9808}"/>
              </a:ext>
            </a:extLst>
          </p:cNvPr>
          <p:cNvGraphicFramePr/>
          <p:nvPr>
            <p:extLst>
              <p:ext uri="{D42A27DB-BD31-4B8C-83A1-F6EECF244321}">
                <p14:modId xmlns:p14="http://schemas.microsoft.com/office/powerpoint/2010/main" val="3114076660"/>
              </p:ext>
            </p:extLst>
          </p:nvPr>
        </p:nvGraphicFramePr>
        <p:xfrm>
          <a:off x="159027" y="1097280"/>
          <a:ext cx="8746434" cy="507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1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Strengthening Ohio’s Teacher Pipeline Through Partnership</a:t>
            </a:r>
          </a:p>
        </p:txBody>
      </p:sp>
      <p:sp>
        <p:nvSpPr>
          <p:cNvPr id="3" name="Rounded Rectangle 2"/>
          <p:cNvSpPr/>
          <p:nvPr/>
        </p:nvSpPr>
        <p:spPr>
          <a:xfrm>
            <a:off x="666868" y="1827661"/>
            <a:ext cx="7810263" cy="1076619"/>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Departments of Education and Higher Education are offering competitive grants </a:t>
            </a:r>
          </a:p>
        </p:txBody>
      </p:sp>
      <p:sp>
        <p:nvSpPr>
          <p:cNvPr id="14" name="Content Placeholder 2"/>
          <p:cNvSpPr txBox="1">
            <a:spLocks/>
          </p:cNvSpPr>
          <p:nvPr/>
        </p:nvSpPr>
        <p:spPr>
          <a:xfrm>
            <a:off x="1541535" y="3725355"/>
            <a:ext cx="6318680" cy="530577"/>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solidFill>
                  <a:schemeClr val="bg1"/>
                </a:solidFill>
                <a:latin typeface="Arial"/>
                <a:cs typeface="Arial"/>
              </a:rPr>
              <a:t>Sample Text Sample Text </a:t>
            </a:r>
          </a:p>
        </p:txBody>
      </p:sp>
      <p:sp>
        <p:nvSpPr>
          <p:cNvPr id="19" name="Rounded Rectangle 2">
            <a:extLst>
              <a:ext uri="{FF2B5EF4-FFF2-40B4-BE49-F238E27FC236}">
                <a16:creationId xmlns:a16="http://schemas.microsoft.com/office/drawing/2014/main" id="{58B3FD49-1C99-4AD7-895A-6825A816516B}"/>
              </a:ext>
            </a:extLst>
          </p:cNvPr>
          <p:cNvSpPr/>
          <p:nvPr/>
        </p:nvSpPr>
        <p:spPr>
          <a:xfrm>
            <a:off x="666864" y="2964725"/>
            <a:ext cx="7810263" cy="1076619"/>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Up to $25,000 for local districts and         educator preparation programs </a:t>
            </a:r>
          </a:p>
        </p:txBody>
      </p:sp>
      <p:sp>
        <p:nvSpPr>
          <p:cNvPr id="20" name="Rounded Rectangle 2">
            <a:extLst>
              <a:ext uri="{FF2B5EF4-FFF2-40B4-BE49-F238E27FC236}">
                <a16:creationId xmlns:a16="http://schemas.microsoft.com/office/drawing/2014/main" id="{BC23DF18-A937-40A9-B869-1E11527A2678}"/>
              </a:ext>
            </a:extLst>
          </p:cNvPr>
          <p:cNvSpPr/>
          <p:nvPr/>
        </p:nvSpPr>
        <p:spPr>
          <a:xfrm>
            <a:off x="666868" y="4119143"/>
            <a:ext cx="7810263" cy="1076619"/>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Develop a mutual plan of action for attracting and recruiting teachers</a:t>
            </a:r>
          </a:p>
        </p:txBody>
      </p:sp>
      <p:sp>
        <p:nvSpPr>
          <p:cNvPr id="21" name="Rounded Rectangle 2">
            <a:extLst>
              <a:ext uri="{FF2B5EF4-FFF2-40B4-BE49-F238E27FC236}">
                <a16:creationId xmlns:a16="http://schemas.microsoft.com/office/drawing/2014/main" id="{7BC224E6-F998-4B20-AB11-A85DAAF5C4F9}"/>
              </a:ext>
            </a:extLst>
          </p:cNvPr>
          <p:cNvSpPr/>
          <p:nvPr/>
        </p:nvSpPr>
        <p:spPr>
          <a:xfrm>
            <a:off x="666868" y="5256208"/>
            <a:ext cx="7810263" cy="1076619"/>
          </a:xfrm>
          <a:prstGeom prst="roundRect">
            <a:avLst>
              <a:gd name="adj" fmla="val 50000"/>
            </a:avLst>
          </a:prstGeom>
          <a:solidFill>
            <a:srgbClr val="73A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 </a:t>
            </a:r>
          </a:p>
          <a:p>
            <a:pPr algn="ctr"/>
            <a:r>
              <a:rPr lang="en-US" sz="3200" dirty="0">
                <a:solidFill>
                  <a:srgbClr val="FFFF00"/>
                </a:solidFill>
              </a:rPr>
              <a:t>Submission window is closed —applications  are being reviewed; notification Nov. 5</a:t>
            </a:r>
          </a:p>
          <a:p>
            <a:endParaRPr lang="en-US" sz="3200" dirty="0"/>
          </a:p>
        </p:txBody>
      </p:sp>
    </p:spTree>
    <p:extLst>
      <p:ext uri="{BB962C8B-B14F-4D97-AF65-F5344CB8AC3E}">
        <p14:creationId xmlns:p14="http://schemas.microsoft.com/office/powerpoint/2010/main" val="380434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3D7F6-2A13-4B70-A776-E81C46CDE5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20"/>
          <a:stretch/>
        </p:blipFill>
        <p:spPr>
          <a:xfrm>
            <a:off x="-213579" y="-120469"/>
            <a:ext cx="9669277" cy="6505304"/>
          </a:xfrm>
          <a:prstGeom prst="rect">
            <a:avLst/>
          </a:prstGeom>
        </p:spPr>
      </p:pic>
      <p:sp>
        <p:nvSpPr>
          <p:cNvPr id="9" name="Rounded Rectangle 15">
            <a:extLst>
              <a:ext uri="{FF2B5EF4-FFF2-40B4-BE49-F238E27FC236}">
                <a16:creationId xmlns:a16="http://schemas.microsoft.com/office/drawing/2014/main" id="{BBE2C8BF-EE5B-4D54-928A-A53289201DBE}"/>
              </a:ext>
            </a:extLst>
          </p:cNvPr>
          <p:cNvSpPr/>
          <p:nvPr/>
        </p:nvSpPr>
        <p:spPr>
          <a:xfrm>
            <a:off x="354030" y="1672440"/>
            <a:ext cx="8534057" cy="4349219"/>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solidFill>
                  <a:srgbClr val="FFFF00"/>
                </a:solidFill>
                <a:latin typeface="Arial" panose="020B0604020202020204" pitchFamily="34" charset="0"/>
                <a:cs typeface="Arial" panose="020B0604020202020204" pitchFamily="34" charset="0"/>
              </a:rPr>
              <a:t>Ohio Departments of Education and Higher Education are convening this taskforce </a:t>
            </a:r>
          </a:p>
          <a:p>
            <a:endParaRPr lang="en-US" sz="3200" dirty="0">
              <a:solidFill>
                <a:srgbClr val="FFFF00"/>
              </a:solidFill>
              <a:latin typeface="Arial" panose="020B0604020202020204" pitchFamily="34" charset="0"/>
              <a:cs typeface="Arial" panose="020B0604020202020204" pitchFamily="34" charset="0"/>
            </a:endParaRPr>
          </a:p>
          <a:p>
            <a:r>
              <a:rPr lang="en-US" sz="3200" dirty="0">
                <a:solidFill>
                  <a:srgbClr val="FFFF00"/>
                </a:solidFill>
                <a:latin typeface="Arial" panose="020B0604020202020204" pitchFamily="34" charset="0"/>
                <a:cs typeface="Arial" panose="020B0604020202020204" pitchFamily="34" charset="0"/>
              </a:rPr>
              <a:t>Center on Great Teachers and Leaders at AIR will facilitate three meetings </a:t>
            </a:r>
          </a:p>
          <a:p>
            <a:endParaRPr lang="en-US" sz="3200" dirty="0">
              <a:solidFill>
                <a:srgbClr val="FFFF00"/>
              </a:solidFill>
              <a:latin typeface="Arial" panose="020B0604020202020204" pitchFamily="34" charset="0"/>
              <a:cs typeface="Arial" panose="020B0604020202020204" pitchFamily="34" charset="0"/>
            </a:endParaRPr>
          </a:p>
          <a:p>
            <a:r>
              <a:rPr lang="en-US" sz="3200" dirty="0">
                <a:solidFill>
                  <a:srgbClr val="FFFF00"/>
                </a:solidFill>
                <a:latin typeface="Arial" panose="020B0604020202020204" pitchFamily="34" charset="0"/>
                <a:cs typeface="Arial" panose="020B0604020202020204" pitchFamily="34" charset="0"/>
              </a:rPr>
              <a:t>Goal is to develop an action plan for implementation</a:t>
            </a:r>
          </a:p>
        </p:txBody>
      </p:sp>
      <p:sp>
        <p:nvSpPr>
          <p:cNvPr id="10" name="Title 1">
            <a:extLst>
              <a:ext uri="{FF2B5EF4-FFF2-40B4-BE49-F238E27FC236}">
                <a16:creationId xmlns:a16="http://schemas.microsoft.com/office/drawing/2014/main" id="{878F2C1D-5D66-4919-9459-F437F5A8A041}"/>
              </a:ext>
            </a:extLst>
          </p:cNvPr>
          <p:cNvSpPr txBox="1">
            <a:spLocks/>
          </p:cNvSpPr>
          <p:nvPr/>
        </p:nvSpPr>
        <p:spPr>
          <a:xfrm>
            <a:off x="0" y="136881"/>
            <a:ext cx="9144000" cy="1292662"/>
          </a:xfrm>
          <a:prstGeom prst="rect">
            <a:avLst/>
          </a:prstGeom>
          <a:solidFill>
            <a:schemeClr val="accent1">
              <a:alpha val="73000"/>
            </a:schemeClr>
          </a:solidFill>
        </p:spPr>
        <p:txBody>
          <a:bodyPr vert="horz" lIns="0" tIns="0" rIns="0" bIns="0" rtlCol="0" anchor="ctr"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a:solidFill>
                  <a:srgbClr val="FFFF00"/>
                </a:solidFill>
              </a:rPr>
              <a:t>Diversifying the Education Profession Taskforce</a:t>
            </a:r>
          </a:p>
        </p:txBody>
      </p:sp>
    </p:spTree>
    <p:extLst>
      <p:ext uri="{BB962C8B-B14F-4D97-AF65-F5344CB8AC3E}">
        <p14:creationId xmlns:p14="http://schemas.microsoft.com/office/powerpoint/2010/main" val="386963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6200" y="-30480"/>
            <a:ext cx="9230712" cy="6400799"/>
          </a:xfrm>
        </p:spPr>
      </p:pic>
      <p:sp>
        <p:nvSpPr>
          <p:cNvPr id="2" name="Title 1"/>
          <p:cNvSpPr>
            <a:spLocks noGrp="1"/>
          </p:cNvSpPr>
          <p:nvPr>
            <p:ph type="title"/>
          </p:nvPr>
        </p:nvSpPr>
        <p:spPr>
          <a:xfrm>
            <a:off x="-76200" y="143902"/>
            <a:ext cx="9220200" cy="1292662"/>
          </a:xfrm>
          <a:solidFill>
            <a:schemeClr val="bg1"/>
          </a:solidFill>
        </p:spPr>
        <p:txBody>
          <a:bodyPr vert="horz" wrap="square" lIns="0" tIns="0" rIns="0" bIns="0" rtlCol="0" anchor="ctr" anchorCtr="0">
            <a:spAutoFit/>
          </a:bodyPr>
          <a:lstStyle/>
          <a:p>
            <a:r>
              <a:rPr lang="en-US" dirty="0"/>
              <a:t>Culturally Responsive Practice Modules</a:t>
            </a:r>
            <a:endParaRPr lang="en-US" dirty="0">
              <a:latin typeface="Arial" panose="020B0604020202020204" pitchFamily="34" charset="0"/>
              <a:cs typeface="Arial" panose="020B0604020202020204" pitchFamily="34" charset="0"/>
            </a:endParaRPr>
          </a:p>
        </p:txBody>
      </p:sp>
      <p:sp>
        <p:nvSpPr>
          <p:cNvPr id="7" name="Rounded Rectangle 15">
            <a:extLst>
              <a:ext uri="{FF2B5EF4-FFF2-40B4-BE49-F238E27FC236}">
                <a16:creationId xmlns:a16="http://schemas.microsoft.com/office/drawing/2014/main" id="{3924BC18-A184-480E-8C1E-D9883E12CAFF}"/>
              </a:ext>
            </a:extLst>
          </p:cNvPr>
          <p:cNvSpPr/>
          <p:nvPr/>
        </p:nvSpPr>
        <p:spPr>
          <a:xfrm>
            <a:off x="264160" y="1672440"/>
            <a:ext cx="8623927" cy="959000"/>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latin typeface="Arial" panose="020B0604020202020204" pitchFamily="34" charset="0"/>
                <a:cs typeface="Arial" panose="020B0604020202020204" pitchFamily="34" charset="0"/>
              </a:rPr>
              <a:t>Cultural responsiveness</a:t>
            </a:r>
          </a:p>
        </p:txBody>
      </p:sp>
      <p:sp>
        <p:nvSpPr>
          <p:cNvPr id="8" name="Rounded Rectangle 15">
            <a:extLst>
              <a:ext uri="{FF2B5EF4-FFF2-40B4-BE49-F238E27FC236}">
                <a16:creationId xmlns:a16="http://schemas.microsoft.com/office/drawing/2014/main" id="{5668267C-5F3D-455C-A175-9DCC97872E93}"/>
              </a:ext>
            </a:extLst>
          </p:cNvPr>
          <p:cNvSpPr/>
          <p:nvPr/>
        </p:nvSpPr>
        <p:spPr>
          <a:xfrm>
            <a:off x="307339" y="3035429"/>
            <a:ext cx="8623927" cy="959000"/>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latin typeface="Arial" panose="020B0604020202020204" pitchFamily="34" charset="0"/>
                <a:cs typeface="Arial" panose="020B0604020202020204" pitchFamily="34" charset="0"/>
              </a:rPr>
              <a:t>Sociopolitical awareness</a:t>
            </a:r>
          </a:p>
        </p:txBody>
      </p:sp>
      <p:sp>
        <p:nvSpPr>
          <p:cNvPr id="9" name="Rounded Rectangle 15">
            <a:extLst>
              <a:ext uri="{FF2B5EF4-FFF2-40B4-BE49-F238E27FC236}">
                <a16:creationId xmlns:a16="http://schemas.microsoft.com/office/drawing/2014/main" id="{4CBC6E4C-9CA0-4AF5-A06A-00A05D71118F}"/>
              </a:ext>
            </a:extLst>
          </p:cNvPr>
          <p:cNvSpPr/>
          <p:nvPr/>
        </p:nvSpPr>
        <p:spPr>
          <a:xfrm>
            <a:off x="307339" y="4337459"/>
            <a:ext cx="8623927" cy="959000"/>
          </a:xfrm>
          <a:prstGeom prst="roundRect">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latin typeface="Arial" panose="020B0604020202020204" pitchFamily="34" charset="0"/>
                <a:cs typeface="Arial" panose="020B0604020202020204" pitchFamily="34" charset="0"/>
              </a:rPr>
              <a:t>Academic achievement</a:t>
            </a:r>
          </a:p>
        </p:txBody>
      </p:sp>
    </p:spTree>
    <p:extLst>
      <p:ext uri="{BB962C8B-B14F-4D97-AF65-F5344CB8AC3E}">
        <p14:creationId xmlns:p14="http://schemas.microsoft.com/office/powerpoint/2010/main" val="34130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FC34-2D97-4B4B-B7BE-9ADDE6E6F66E}"/>
              </a:ext>
            </a:extLst>
          </p:cNvPr>
          <p:cNvSpPr>
            <a:spLocks noGrp="1"/>
          </p:cNvSpPr>
          <p:nvPr>
            <p:ph type="title"/>
          </p:nvPr>
        </p:nvSpPr>
        <p:spPr>
          <a:xfrm>
            <a:off x="457200" y="457200"/>
            <a:ext cx="8229600" cy="2400657"/>
          </a:xfrm>
        </p:spPr>
        <p:txBody>
          <a:bodyPr/>
          <a:lstStyle/>
          <a:p>
            <a:r>
              <a:rPr lang="en-US" dirty="0"/>
              <a:t>Contact Information</a:t>
            </a:r>
            <a:br>
              <a:rPr lang="en-US" dirty="0"/>
            </a:br>
            <a:r>
              <a:rPr lang="en-US" sz="3600" dirty="0"/>
              <a:t>for Human Capital Initiatives, Teacher Pipeline, Diversifying the Profession, and Culturally Responsive Practices</a:t>
            </a:r>
            <a:r>
              <a:rPr lang="en-US" dirty="0"/>
              <a:t>	</a:t>
            </a:r>
          </a:p>
        </p:txBody>
      </p:sp>
      <p:sp>
        <p:nvSpPr>
          <p:cNvPr id="3" name="Content Placeholder 2">
            <a:extLst>
              <a:ext uri="{FF2B5EF4-FFF2-40B4-BE49-F238E27FC236}">
                <a16:creationId xmlns:a16="http://schemas.microsoft.com/office/drawing/2014/main" id="{52F18AF2-4DCE-4228-8491-5956BDEF0A31}"/>
              </a:ext>
            </a:extLst>
          </p:cNvPr>
          <p:cNvSpPr>
            <a:spLocks noGrp="1"/>
          </p:cNvSpPr>
          <p:nvPr>
            <p:ph idx="1"/>
          </p:nvPr>
        </p:nvSpPr>
        <p:spPr>
          <a:xfrm>
            <a:off x="457200" y="3209027"/>
            <a:ext cx="8229600" cy="3164513"/>
          </a:xfrm>
        </p:spPr>
        <p:txBody>
          <a:bodyPr/>
          <a:lstStyle/>
          <a:p>
            <a:pPr marL="0" indent="0" algn="ctr">
              <a:buNone/>
            </a:pPr>
            <a:r>
              <a:rPr lang="en-US" b="1" dirty="0"/>
              <a:t>Cheryl Krohn, PhD</a:t>
            </a:r>
          </a:p>
          <a:p>
            <a:pPr marL="0" indent="0" algn="ctr">
              <a:buNone/>
            </a:pPr>
            <a:r>
              <a:rPr lang="en-US" dirty="0"/>
              <a:t>Center Strategic Administrator</a:t>
            </a:r>
            <a:br>
              <a:rPr lang="en-US" dirty="0"/>
            </a:br>
            <a:r>
              <a:rPr lang="en-US" dirty="0"/>
              <a:t>Center for Teaching, Leading and Learning</a:t>
            </a:r>
          </a:p>
          <a:p>
            <a:pPr marL="0" indent="0" algn="ctr">
              <a:buNone/>
            </a:pPr>
            <a:r>
              <a:rPr lang="en-US" dirty="0"/>
              <a:t>Ohio Department of Education</a:t>
            </a:r>
          </a:p>
          <a:p>
            <a:pPr marL="0" indent="0" algn="ctr">
              <a:buNone/>
            </a:pPr>
            <a:r>
              <a:rPr lang="en-US" dirty="0">
                <a:hlinkClick r:id="rId2"/>
              </a:rPr>
              <a:t>Cheryl.Krohn@education.ohio.gov</a:t>
            </a:r>
            <a:r>
              <a:rPr lang="en-US" dirty="0"/>
              <a:t> </a:t>
            </a:r>
          </a:p>
          <a:p>
            <a:pPr marL="0" indent="0">
              <a:buNone/>
            </a:pPr>
            <a:endParaRPr lang="en-US" dirty="0"/>
          </a:p>
        </p:txBody>
      </p:sp>
    </p:spTree>
    <p:extLst>
      <p:ext uri="{BB962C8B-B14F-4D97-AF65-F5344CB8AC3E}">
        <p14:creationId xmlns:p14="http://schemas.microsoft.com/office/powerpoint/2010/main" val="119678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09DEDE-61E5-45B0-B9DB-B69D434EF2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380440"/>
          </a:xfrm>
          <a:prstGeom prst="rect">
            <a:avLst/>
          </a:prstGeom>
        </p:spPr>
      </p:pic>
      <p:sp>
        <p:nvSpPr>
          <p:cNvPr id="4" name="Title 1">
            <a:extLst>
              <a:ext uri="{FF2B5EF4-FFF2-40B4-BE49-F238E27FC236}">
                <a16:creationId xmlns:a16="http://schemas.microsoft.com/office/drawing/2014/main" id="{E4EFD548-0469-4557-AFB5-736AE1DF41EF}"/>
              </a:ext>
            </a:extLst>
          </p:cNvPr>
          <p:cNvSpPr txBox="1">
            <a:spLocks/>
          </p:cNvSpPr>
          <p:nvPr/>
        </p:nvSpPr>
        <p:spPr>
          <a:xfrm>
            <a:off x="0" y="136881"/>
            <a:ext cx="9144000" cy="1292662"/>
          </a:xfrm>
          <a:prstGeom prst="rect">
            <a:avLst/>
          </a:prstGeom>
          <a:solidFill>
            <a:schemeClr val="accent1">
              <a:alpha val="73000"/>
            </a:schemeClr>
          </a:solidFill>
        </p:spPr>
        <p:txBody>
          <a:bodyPr vert="horz" lIns="0" tIns="0" rIns="0" bIns="0" rtlCol="0" anchor="ctr"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a:solidFill>
                  <a:schemeClr val="bg1"/>
                </a:solidFill>
              </a:rPr>
              <a:t>Professional Development</a:t>
            </a:r>
          </a:p>
          <a:p>
            <a:r>
              <a:rPr lang="en-US" dirty="0">
                <a:solidFill>
                  <a:schemeClr val="bg1"/>
                </a:solidFill>
              </a:rPr>
              <a:t>Coming Soon</a:t>
            </a:r>
          </a:p>
        </p:txBody>
      </p:sp>
      <p:sp>
        <p:nvSpPr>
          <p:cNvPr id="6" name="Rectangle: Rounded Corners 5">
            <a:extLst>
              <a:ext uri="{FF2B5EF4-FFF2-40B4-BE49-F238E27FC236}">
                <a16:creationId xmlns:a16="http://schemas.microsoft.com/office/drawing/2014/main" id="{7C423726-C5B2-4EF9-9C32-4983C09CC7A5}"/>
              </a:ext>
            </a:extLst>
          </p:cNvPr>
          <p:cNvSpPr/>
          <p:nvPr/>
        </p:nvSpPr>
        <p:spPr>
          <a:xfrm>
            <a:off x="304800" y="1749824"/>
            <a:ext cx="8534400" cy="3870960"/>
          </a:xfrm>
          <a:prstGeom prst="roundRect">
            <a:avLst>
              <a:gd name="adj" fmla="val 17979"/>
            </a:avLst>
          </a:prstGeom>
          <a:solidFill>
            <a:srgbClr val="73A4CC">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9675E98-8AAA-4BFA-92F7-D1F4F3B586E0}"/>
              </a:ext>
            </a:extLst>
          </p:cNvPr>
          <p:cNvSpPr>
            <a:spLocks noGrp="1"/>
          </p:cNvSpPr>
          <p:nvPr>
            <p:ph idx="1"/>
          </p:nvPr>
        </p:nvSpPr>
        <p:spPr>
          <a:xfrm>
            <a:off x="701040" y="1854478"/>
            <a:ext cx="8229600" cy="4525963"/>
          </a:xfrm>
        </p:spPr>
        <p:txBody>
          <a:bodyPr/>
          <a:lstStyle/>
          <a:p>
            <a:pPr marL="0" indent="0">
              <a:spcBef>
                <a:spcPts val="1800"/>
              </a:spcBef>
              <a:buNone/>
            </a:pPr>
            <a:r>
              <a:rPr lang="en-US" dirty="0">
                <a:solidFill>
                  <a:srgbClr val="FFFF00"/>
                </a:solidFill>
              </a:rPr>
              <a:t>-Culturally Responsive Practice (CRP) Modules</a:t>
            </a:r>
          </a:p>
          <a:p>
            <a:pPr marL="0" indent="0">
              <a:spcBef>
                <a:spcPts val="1800"/>
              </a:spcBef>
              <a:buNone/>
            </a:pPr>
            <a:r>
              <a:rPr lang="en-US" dirty="0">
                <a:solidFill>
                  <a:srgbClr val="FFFF00"/>
                </a:solidFill>
              </a:rPr>
              <a:t>-Resident Educator Mentors &amp; Mentees Learning Modules</a:t>
            </a:r>
          </a:p>
          <a:p>
            <a:pPr marL="0" indent="0">
              <a:spcBef>
                <a:spcPts val="1800"/>
              </a:spcBef>
              <a:buNone/>
            </a:pPr>
            <a:r>
              <a:rPr lang="en-US" dirty="0">
                <a:solidFill>
                  <a:srgbClr val="FFFF00"/>
                </a:solidFill>
              </a:rPr>
              <a:t>-Ohio Standards for Principals Module </a:t>
            </a:r>
          </a:p>
          <a:p>
            <a:pPr marL="0" indent="0">
              <a:buNone/>
            </a:pPr>
            <a:endParaRPr lang="en-US" dirty="0"/>
          </a:p>
        </p:txBody>
      </p:sp>
    </p:spTree>
    <p:extLst>
      <p:ext uri="{BB962C8B-B14F-4D97-AF65-F5344CB8AC3E}">
        <p14:creationId xmlns:p14="http://schemas.microsoft.com/office/powerpoint/2010/main" val="118847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B9DDA0-42DD-4BC0-9C84-9384075518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58742"/>
            <a:ext cx="9144001" cy="6439222"/>
          </a:xfrm>
          <a:prstGeom prst="rect">
            <a:avLst/>
          </a:prstGeom>
        </p:spPr>
      </p:pic>
      <p:sp>
        <p:nvSpPr>
          <p:cNvPr id="6" name="Title 1">
            <a:extLst>
              <a:ext uri="{FF2B5EF4-FFF2-40B4-BE49-F238E27FC236}">
                <a16:creationId xmlns:a16="http://schemas.microsoft.com/office/drawing/2014/main" id="{86189F05-AAA5-4C02-B792-562012A9AA79}"/>
              </a:ext>
            </a:extLst>
          </p:cNvPr>
          <p:cNvSpPr txBox="1">
            <a:spLocks/>
          </p:cNvSpPr>
          <p:nvPr/>
        </p:nvSpPr>
        <p:spPr>
          <a:xfrm>
            <a:off x="0" y="2940277"/>
            <a:ext cx="9144000" cy="646331"/>
          </a:xfrm>
          <a:prstGeom prst="rect">
            <a:avLst/>
          </a:prstGeom>
          <a:solidFill>
            <a:schemeClr val="accent1">
              <a:alpha val="73000"/>
            </a:schemeClr>
          </a:solidFill>
        </p:spPr>
        <p:txBody>
          <a:bodyPr vert="horz" lIns="0" tIns="0" rIns="0" bIns="0" rtlCol="0" anchor="ctr"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a:solidFill>
                  <a:schemeClr val="bg1"/>
                </a:solidFill>
              </a:rPr>
              <a:t>Evaluation</a:t>
            </a:r>
          </a:p>
        </p:txBody>
      </p:sp>
    </p:spTree>
    <p:extLst>
      <p:ext uri="{BB962C8B-B14F-4D97-AF65-F5344CB8AC3E}">
        <p14:creationId xmlns:p14="http://schemas.microsoft.com/office/powerpoint/2010/main" val="41150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4" name="Up Arrow 3"/>
          <p:cNvSpPr/>
          <p:nvPr/>
        </p:nvSpPr>
        <p:spPr>
          <a:xfrm rot="5400000">
            <a:off x="3313411" y="-1237183"/>
            <a:ext cx="2440978" cy="9067803"/>
          </a:xfrm>
          <a:prstGeom prst="upArrow">
            <a:avLst/>
          </a:prstGeom>
          <a:scene3d>
            <a:camera prst="orthographicFront"/>
            <a:lightRig rig="flood" dir="t"/>
          </a:scene3d>
          <a:sp3d prstMaterial="metal">
            <a:bevelT w="114300" h="1333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512902" y="2011626"/>
            <a:ext cx="2054268" cy="80019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Summer 2019</a:t>
            </a:r>
          </a:p>
          <a:p>
            <a:pPr marL="0" indent="0" algn="ctr">
              <a:spcBef>
                <a:spcPts val="0"/>
              </a:spcBef>
              <a:buNone/>
            </a:pPr>
            <a:r>
              <a:rPr lang="en-US" sz="2000" dirty="0"/>
              <a:t>Training for pilot</a:t>
            </a:r>
            <a:endParaRPr lang="en-US" sz="2400" dirty="0"/>
          </a:p>
        </p:txBody>
      </p:sp>
      <p:sp>
        <p:nvSpPr>
          <p:cNvPr id="13" name="Flowchart: Connector 12"/>
          <p:cNvSpPr/>
          <p:nvPr/>
        </p:nvSpPr>
        <p:spPr>
          <a:xfrm>
            <a:off x="1726420" y="3044637"/>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Flowchart: Connector 13"/>
          <p:cNvSpPr/>
          <p:nvPr/>
        </p:nvSpPr>
        <p:spPr>
          <a:xfrm>
            <a:off x="3143939" y="3046982"/>
            <a:ext cx="509782"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Flowchart: Connector 14"/>
          <p:cNvSpPr/>
          <p:nvPr/>
        </p:nvSpPr>
        <p:spPr>
          <a:xfrm>
            <a:off x="4783993" y="3034797"/>
            <a:ext cx="509782" cy="461574"/>
          </a:xfrm>
          <a:prstGeom prst="flowChartConnector">
            <a:avLst/>
          </a:prstGeom>
          <a:solidFill>
            <a:schemeClr val="accent2"/>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Content Placeholder 2"/>
          <p:cNvSpPr txBox="1">
            <a:spLocks/>
          </p:cNvSpPr>
          <p:nvPr/>
        </p:nvSpPr>
        <p:spPr>
          <a:xfrm>
            <a:off x="850353" y="4036836"/>
            <a:ext cx="2331686" cy="62486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Spring 2019</a:t>
            </a:r>
          </a:p>
          <a:p>
            <a:pPr marL="0" indent="0" algn="ctr">
              <a:spcBef>
                <a:spcPts val="0"/>
              </a:spcBef>
              <a:buNone/>
            </a:pPr>
            <a:r>
              <a:rPr lang="en-US" sz="2000" dirty="0"/>
              <a:t>Prototype</a:t>
            </a:r>
            <a:endParaRPr lang="en-US" sz="2400" dirty="0"/>
          </a:p>
        </p:txBody>
      </p:sp>
      <p:sp>
        <p:nvSpPr>
          <p:cNvPr id="11" name="Content Placeholder 2"/>
          <p:cNvSpPr txBox="1">
            <a:spLocks/>
          </p:cNvSpPr>
          <p:nvPr/>
        </p:nvSpPr>
        <p:spPr>
          <a:xfrm>
            <a:off x="4218108" y="4041528"/>
            <a:ext cx="1790700" cy="67993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2019-2020</a:t>
            </a:r>
          </a:p>
          <a:p>
            <a:pPr marL="0" indent="0" algn="ctr">
              <a:spcBef>
                <a:spcPts val="0"/>
              </a:spcBef>
              <a:buNone/>
            </a:pPr>
            <a:r>
              <a:rPr lang="en-US" sz="2000" dirty="0"/>
              <a:t>Pilot</a:t>
            </a:r>
            <a:endParaRPr lang="en-US" sz="2400" dirty="0"/>
          </a:p>
        </p:txBody>
      </p:sp>
      <p:sp>
        <p:nvSpPr>
          <p:cNvPr id="12" name="Flowchart: Connector 11"/>
          <p:cNvSpPr/>
          <p:nvPr/>
        </p:nvSpPr>
        <p:spPr>
          <a:xfrm>
            <a:off x="6551986" y="3064101"/>
            <a:ext cx="509782" cy="461574"/>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Content Placeholder 2"/>
          <p:cNvSpPr txBox="1">
            <a:spLocks/>
          </p:cNvSpPr>
          <p:nvPr/>
        </p:nvSpPr>
        <p:spPr>
          <a:xfrm>
            <a:off x="5821680" y="2025009"/>
            <a:ext cx="1873321" cy="78680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000" b="1" dirty="0"/>
              <a:t>2020-2021</a:t>
            </a:r>
          </a:p>
          <a:p>
            <a:pPr marL="0" indent="0" algn="ctr">
              <a:spcBef>
                <a:spcPts val="0"/>
              </a:spcBef>
              <a:buNone/>
            </a:pPr>
            <a:r>
              <a:rPr lang="en-US" sz="2000" dirty="0"/>
              <a:t>Implementation</a:t>
            </a:r>
            <a:endParaRPr lang="en-US" sz="2400" dirty="0"/>
          </a:p>
        </p:txBody>
      </p:sp>
      <p:sp>
        <p:nvSpPr>
          <p:cNvPr id="3" name="TextBox 2">
            <a:extLst>
              <a:ext uri="{FF2B5EF4-FFF2-40B4-BE49-F238E27FC236}">
                <a16:creationId xmlns:a16="http://schemas.microsoft.com/office/drawing/2014/main" id="{349A2ABC-F0C6-4154-9C5B-77C787A4D94D}"/>
              </a:ext>
            </a:extLst>
          </p:cNvPr>
          <p:cNvSpPr txBox="1"/>
          <p:nvPr/>
        </p:nvSpPr>
        <p:spPr>
          <a:xfrm>
            <a:off x="340485" y="5424662"/>
            <a:ext cx="8453370" cy="954107"/>
          </a:xfrm>
          <a:prstGeom prst="rect">
            <a:avLst/>
          </a:prstGeom>
          <a:noFill/>
        </p:spPr>
        <p:txBody>
          <a:bodyPr wrap="square" rtlCol="0">
            <a:spAutoFit/>
          </a:bodyPr>
          <a:lstStyle/>
          <a:p>
            <a:pPr lvl="0" algn="ctr" defTabSz="914400">
              <a:defRPr/>
            </a:pPr>
            <a:r>
              <a:rPr lang="en-US" sz="2800" dirty="0">
                <a:solidFill>
                  <a:prstClr val="black"/>
                </a:solidFill>
                <a:latin typeface="Arial"/>
                <a:cs typeface="Arial"/>
              </a:rPr>
              <a:t>Evaluation stays the same for </a:t>
            </a:r>
          </a:p>
          <a:p>
            <a:pPr lvl="0" algn="ctr" defTabSz="914400">
              <a:defRPr/>
            </a:pPr>
            <a:r>
              <a:rPr lang="en-US" sz="2800" dirty="0">
                <a:solidFill>
                  <a:prstClr val="black"/>
                </a:solidFill>
                <a:latin typeface="Arial"/>
                <a:cs typeface="Arial"/>
              </a:rPr>
              <a:t>2018-2019 and 2019-2020</a:t>
            </a:r>
          </a:p>
        </p:txBody>
      </p:sp>
    </p:spTree>
    <p:extLst>
      <p:ext uri="{BB962C8B-B14F-4D97-AF65-F5344CB8AC3E}">
        <p14:creationId xmlns:p14="http://schemas.microsoft.com/office/powerpoint/2010/main" val="397003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animBg="1"/>
      <p:bldP spid="14" grpId="0" animBg="1"/>
      <p:bldP spid="15" grpId="0" animBg="1"/>
      <p:bldP spid="16" grpId="0"/>
      <p:bldP spid="11" grpId="0"/>
      <p:bldP spid="12"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F4CAD-AA29-408B-9A51-4905D6710699}"/>
              </a:ext>
            </a:extLst>
          </p:cNvPr>
          <p:cNvPicPr>
            <a:picLocks noChangeAspect="1"/>
          </p:cNvPicPr>
          <p:nvPr/>
        </p:nvPicPr>
        <p:blipFill>
          <a:blip r:embed="rId3"/>
          <a:stretch>
            <a:fillRect/>
          </a:stretch>
        </p:blipFill>
        <p:spPr>
          <a:xfrm>
            <a:off x="150728" y="1335928"/>
            <a:ext cx="3895344" cy="3653028"/>
          </a:xfrm>
          <a:prstGeom prst="rect">
            <a:avLst/>
          </a:prstGeom>
        </p:spPr>
      </p:pic>
      <p:sp>
        <p:nvSpPr>
          <p:cNvPr id="2" name="Title 1"/>
          <p:cNvSpPr>
            <a:spLocks noGrp="1"/>
          </p:cNvSpPr>
          <p:nvPr>
            <p:ph type="title"/>
          </p:nvPr>
        </p:nvSpPr>
        <p:spPr>
          <a:xfrm>
            <a:off x="743578" y="181362"/>
            <a:ext cx="7966820" cy="701969"/>
          </a:xfrm>
        </p:spPr>
        <p:txBody>
          <a:bodyPr>
            <a:noAutofit/>
          </a:bodyPr>
          <a:lstStyle/>
          <a:p>
            <a:r>
              <a:rPr lang="en-US" sz="4000" dirty="0"/>
              <a:t>Teacher Leadership Framework</a:t>
            </a:r>
          </a:p>
        </p:txBody>
      </p:sp>
      <p:sp>
        <p:nvSpPr>
          <p:cNvPr id="3" name="Content Placeholder 2"/>
          <p:cNvSpPr>
            <a:spLocks noGrp="1"/>
          </p:cNvSpPr>
          <p:nvPr>
            <p:ph idx="1"/>
          </p:nvPr>
        </p:nvSpPr>
        <p:spPr>
          <a:xfrm>
            <a:off x="4168544" y="1270086"/>
            <a:ext cx="4541854" cy="4817799"/>
          </a:xfrm>
        </p:spPr>
        <p:txBody>
          <a:bodyPr>
            <a:noAutofit/>
          </a:bodyPr>
          <a:lstStyle/>
          <a:p>
            <a:pPr marL="0" indent="0">
              <a:lnSpc>
                <a:spcPct val="90000"/>
              </a:lnSpc>
              <a:buNone/>
            </a:pPr>
            <a:r>
              <a:rPr lang="en-US" sz="2800" dirty="0"/>
              <a:t>Essential aspects of teacher leadership:</a:t>
            </a:r>
          </a:p>
          <a:p>
            <a:pPr marL="800100" lvl="1" indent="-457200">
              <a:lnSpc>
                <a:spcPct val="90000"/>
              </a:lnSpc>
              <a:buFont typeface="+mj-lt"/>
              <a:buAutoNum type="arabicPeriod"/>
            </a:pPr>
            <a:r>
              <a:rPr lang="en-US" sz="2800" dirty="0"/>
              <a:t>Fostering Collaborative Culture</a:t>
            </a:r>
          </a:p>
          <a:p>
            <a:pPr marL="800100" lvl="1" indent="-457200">
              <a:lnSpc>
                <a:spcPct val="90000"/>
              </a:lnSpc>
              <a:buFont typeface="+mj-lt"/>
              <a:buAutoNum type="arabicPeriod"/>
            </a:pPr>
            <a:r>
              <a:rPr lang="en-US" sz="2800" dirty="0"/>
              <a:t>Advancing Instruction and Student Learning</a:t>
            </a:r>
          </a:p>
          <a:p>
            <a:pPr marL="800100" lvl="1" indent="-457200">
              <a:lnSpc>
                <a:spcPct val="90000"/>
              </a:lnSpc>
              <a:buFont typeface="+mj-lt"/>
              <a:buAutoNum type="arabicPeriod"/>
            </a:pPr>
            <a:r>
              <a:rPr lang="en-US" sz="2800" dirty="0"/>
              <a:t>Driving Initiatives</a:t>
            </a:r>
          </a:p>
          <a:p>
            <a:pPr marL="800100" lvl="1" indent="-457200">
              <a:lnSpc>
                <a:spcPct val="90000"/>
              </a:lnSpc>
              <a:buFont typeface="+mj-lt"/>
              <a:buAutoNum type="arabicPeriod"/>
            </a:pPr>
            <a:r>
              <a:rPr lang="en-US" sz="2800" dirty="0"/>
              <a:t>Practicing Equity and Ethics</a:t>
            </a:r>
          </a:p>
          <a:p>
            <a:pPr marL="800100" lvl="1" indent="-457200">
              <a:lnSpc>
                <a:spcPct val="90000"/>
              </a:lnSpc>
              <a:buFont typeface="+mj-lt"/>
              <a:buAutoNum type="arabicPeriod"/>
            </a:pPr>
            <a:r>
              <a:rPr lang="en-US" sz="2800" dirty="0"/>
              <a:t>Building Relationships and Partnerships</a:t>
            </a:r>
          </a:p>
        </p:txBody>
      </p:sp>
      <p:sp>
        <p:nvSpPr>
          <p:cNvPr id="4" name="TextBox 3">
            <a:extLst>
              <a:ext uri="{FF2B5EF4-FFF2-40B4-BE49-F238E27FC236}">
                <a16:creationId xmlns:a16="http://schemas.microsoft.com/office/drawing/2014/main" id="{A16A808E-6C82-48F8-B0DB-DF2F2745E61F}"/>
              </a:ext>
            </a:extLst>
          </p:cNvPr>
          <p:cNvSpPr txBox="1"/>
          <p:nvPr/>
        </p:nvSpPr>
        <p:spPr>
          <a:xfrm>
            <a:off x="66286" y="5441554"/>
            <a:ext cx="4660702" cy="646331"/>
          </a:xfrm>
          <a:prstGeom prst="rect">
            <a:avLst/>
          </a:prstGeom>
          <a:noFill/>
        </p:spPr>
        <p:txBody>
          <a:bodyPr wrap="square" rtlCol="0">
            <a:spAutoFit/>
          </a:bodyPr>
          <a:lstStyle/>
          <a:p>
            <a:pPr>
              <a:lnSpc>
                <a:spcPct val="90000"/>
              </a:lnSpc>
            </a:pPr>
            <a:r>
              <a:rPr lang="en-US" sz="2000" dirty="0">
                <a:latin typeface="Arial" panose="020B0604020202020204" pitchFamily="34" charset="0"/>
                <a:cs typeface="Arial" panose="020B0604020202020204" pitchFamily="34" charset="0"/>
              </a:rPr>
              <a:t>Questions: </a:t>
            </a:r>
          </a:p>
          <a:p>
            <a:pPr>
              <a:lnSpc>
                <a:spcPct val="90000"/>
              </a:lnSpc>
            </a:pPr>
            <a:r>
              <a:rPr lang="en-US" sz="2000" dirty="0">
                <a:latin typeface="Arial" panose="020B0604020202020204" pitchFamily="34" charset="0"/>
                <a:cs typeface="Arial" panose="020B0604020202020204" pitchFamily="34" charset="0"/>
                <a:hlinkClick r:id="rId4"/>
              </a:rPr>
              <a:t>teacher.leadership@education.ohio.gov</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61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9CFC-FD75-4EFC-BBF8-B1346931AB70}"/>
              </a:ext>
            </a:extLst>
          </p:cNvPr>
          <p:cNvSpPr>
            <a:spLocks noGrp="1"/>
          </p:cNvSpPr>
          <p:nvPr>
            <p:ph type="title"/>
          </p:nvPr>
        </p:nvSpPr>
        <p:spPr/>
        <p:txBody>
          <a:bodyPr/>
          <a:lstStyle/>
          <a:p>
            <a:r>
              <a:rPr lang="en-US" dirty="0"/>
              <a:t>Teacher Leadership Work</a:t>
            </a:r>
          </a:p>
        </p:txBody>
      </p:sp>
      <p:sp>
        <p:nvSpPr>
          <p:cNvPr id="3" name="Content Placeholder 2">
            <a:extLst>
              <a:ext uri="{FF2B5EF4-FFF2-40B4-BE49-F238E27FC236}">
                <a16:creationId xmlns:a16="http://schemas.microsoft.com/office/drawing/2014/main" id="{445F4130-7E7C-4272-8FD6-F32CCDA26983}"/>
              </a:ext>
            </a:extLst>
          </p:cNvPr>
          <p:cNvSpPr>
            <a:spLocks noGrp="1"/>
          </p:cNvSpPr>
          <p:nvPr>
            <p:ph idx="1"/>
          </p:nvPr>
        </p:nvSpPr>
        <p:spPr/>
        <p:txBody>
          <a:bodyPr/>
          <a:lstStyle/>
          <a:p>
            <a:r>
              <a:rPr lang="en-US" dirty="0"/>
              <a:t>Teacher-In-Residence</a:t>
            </a:r>
          </a:p>
          <a:p>
            <a:r>
              <a:rPr lang="en-US" dirty="0"/>
              <a:t>Teacher Leader Advisory Council</a:t>
            </a:r>
          </a:p>
          <a:p>
            <a:r>
              <a:rPr lang="en-US" dirty="0"/>
              <a:t>Future Teacher Leadership Summit</a:t>
            </a:r>
          </a:p>
          <a:p>
            <a:r>
              <a:rPr lang="en-US" dirty="0"/>
              <a:t>Resource Development</a:t>
            </a:r>
          </a:p>
          <a:p>
            <a:r>
              <a:rPr lang="en-US" dirty="0"/>
              <a:t>Teacher Leadership Survey</a:t>
            </a:r>
          </a:p>
        </p:txBody>
      </p:sp>
    </p:spTree>
    <p:extLst>
      <p:ext uri="{BB962C8B-B14F-4D97-AF65-F5344CB8AC3E}">
        <p14:creationId xmlns:p14="http://schemas.microsoft.com/office/powerpoint/2010/main" val="271479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C5C322-FE44-47D9-A5B3-0B33AF0BAA1C}"/>
              </a:ext>
            </a:extLst>
          </p:cNvPr>
          <p:cNvPicPr>
            <a:picLocks noChangeAspect="1"/>
          </p:cNvPicPr>
          <p:nvPr/>
        </p:nvPicPr>
        <p:blipFill>
          <a:blip r:embed="rId3"/>
          <a:stretch>
            <a:fillRect/>
          </a:stretch>
        </p:blipFill>
        <p:spPr>
          <a:xfrm>
            <a:off x="0" y="265043"/>
            <a:ext cx="9144000" cy="6108715"/>
          </a:xfrm>
          <a:prstGeom prst="rect">
            <a:avLst/>
          </a:prstGeom>
        </p:spPr>
      </p:pic>
    </p:spTree>
    <p:extLst>
      <p:ext uri="{BB962C8B-B14F-4D97-AF65-F5344CB8AC3E}">
        <p14:creationId xmlns:p14="http://schemas.microsoft.com/office/powerpoint/2010/main" val="30805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353" y="319521"/>
            <a:ext cx="6264876" cy="646331"/>
          </a:xfrm>
        </p:spPr>
        <p:txBody>
          <a:bodyPr/>
          <a:lstStyle/>
          <a:p>
            <a:r>
              <a:rPr lang="en-US" dirty="0"/>
              <a:t>Troops to Teachers</a:t>
            </a:r>
          </a:p>
        </p:txBody>
      </p:sp>
      <p:sp>
        <p:nvSpPr>
          <p:cNvPr id="3" name="Content Placeholder 2"/>
          <p:cNvSpPr>
            <a:spLocks noGrp="1"/>
          </p:cNvSpPr>
          <p:nvPr>
            <p:ph idx="1"/>
          </p:nvPr>
        </p:nvSpPr>
        <p:spPr>
          <a:xfrm>
            <a:off x="543262" y="1569893"/>
            <a:ext cx="8113058" cy="5079046"/>
          </a:xfrm>
        </p:spPr>
        <p:txBody>
          <a:bodyPr/>
          <a:lstStyle/>
          <a:p>
            <a:r>
              <a:rPr lang="en-US" dirty="0"/>
              <a:t>Seeking partner districts and IHEs</a:t>
            </a:r>
          </a:p>
          <a:p>
            <a:r>
              <a:rPr lang="en-US" dirty="0"/>
              <a:t>Recruit and onboard former military service members into the teaching profession</a:t>
            </a:r>
          </a:p>
          <a:p>
            <a:r>
              <a:rPr lang="en-US" dirty="0"/>
              <a:t>Contact </a:t>
            </a:r>
            <a:r>
              <a:rPr lang="en-US" dirty="0">
                <a:hlinkClick r:id="rId3"/>
              </a:rPr>
              <a:t>David.Schklar@education.ohio.gov</a:t>
            </a:r>
            <a:endParaRPr lang="en-US" dirty="0"/>
          </a:p>
          <a:p>
            <a:pPr marL="0" indent="0">
              <a:buNone/>
            </a:pPr>
            <a:endParaRPr lang="en-US" sz="2800" dirty="0"/>
          </a:p>
        </p:txBody>
      </p:sp>
      <p:pic>
        <p:nvPicPr>
          <p:cNvPr id="5" name="Picture 4">
            <a:extLst>
              <a:ext uri="{FF2B5EF4-FFF2-40B4-BE49-F238E27FC236}">
                <a16:creationId xmlns:a16="http://schemas.microsoft.com/office/drawing/2014/main" id="{3775CF9C-6747-43CB-AB82-81CAD3BB0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033" y="3974978"/>
            <a:ext cx="3439515" cy="2167612"/>
          </a:xfrm>
          <a:prstGeom prst="rect">
            <a:avLst/>
          </a:prstGeom>
        </p:spPr>
      </p:pic>
    </p:spTree>
    <p:extLst>
      <p:ext uri="{BB962C8B-B14F-4D97-AF65-F5344CB8AC3E}">
        <p14:creationId xmlns:p14="http://schemas.microsoft.com/office/powerpoint/2010/main" val="197837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457200"/>
            <a:ext cx="8842076" cy="1292662"/>
          </a:xfrm>
        </p:spPr>
        <p:txBody>
          <a:bodyPr/>
          <a:lstStyle/>
          <a:p>
            <a:r>
              <a:rPr lang="en-US" dirty="0"/>
              <a:t>Teacher Recognition and Awards</a:t>
            </a:r>
          </a:p>
        </p:txBody>
      </p:sp>
      <p:sp>
        <p:nvSpPr>
          <p:cNvPr id="3" name="Content Placeholder 2"/>
          <p:cNvSpPr>
            <a:spLocks noGrp="1"/>
          </p:cNvSpPr>
          <p:nvPr>
            <p:ph idx="1"/>
          </p:nvPr>
        </p:nvSpPr>
        <p:spPr>
          <a:xfrm>
            <a:off x="2307771" y="1340405"/>
            <a:ext cx="6379029" cy="4465345"/>
          </a:xfrm>
        </p:spPr>
        <p:txBody>
          <a:bodyPr/>
          <a:lstStyle/>
          <a:p>
            <a:pPr marL="0" indent="0">
              <a:buNone/>
            </a:pPr>
            <a:r>
              <a:rPr lang="en-US" sz="2800" b="1" dirty="0"/>
              <a:t>Presidential Awards for Excellence in Mathematics and Science Teaching</a:t>
            </a:r>
            <a:r>
              <a:rPr lang="en-US" sz="2800" dirty="0"/>
              <a:t> </a:t>
            </a:r>
            <a:br>
              <a:rPr lang="en-US" sz="2800" dirty="0"/>
            </a:br>
            <a:r>
              <a:rPr lang="en-US" sz="2800" dirty="0"/>
              <a:t>Deadline: Spring 2019</a:t>
            </a:r>
          </a:p>
          <a:p>
            <a:pPr marL="0" indent="0">
              <a:buNone/>
            </a:pPr>
            <a:endParaRPr lang="en-US" dirty="0"/>
          </a:p>
          <a:p>
            <a:pPr marL="0" indent="0">
              <a:buNone/>
            </a:pPr>
            <a:r>
              <a:rPr lang="en-US" sz="2800" b="1" dirty="0"/>
              <a:t>Ohio Teacher of the Year</a:t>
            </a:r>
          </a:p>
          <a:p>
            <a:pPr marL="0" indent="0">
              <a:buNone/>
            </a:pPr>
            <a:r>
              <a:rPr lang="en-US" sz="2800" dirty="0"/>
              <a:t>Deadline: Spring 2019</a:t>
            </a:r>
          </a:p>
          <a:p>
            <a:pPr marL="0" indent="0">
              <a:buNone/>
            </a:pPr>
            <a:endParaRPr lang="en-US" sz="2800" b="1" dirty="0"/>
          </a:p>
          <a:p>
            <a:pPr marL="0" indent="0">
              <a:buNone/>
            </a:pPr>
            <a:r>
              <a:rPr lang="en-US" sz="2800" b="1" dirty="0"/>
              <a:t>State Talent Pool of Excellent Teachers</a:t>
            </a:r>
          </a:p>
          <a:p>
            <a:pPr marL="0" indent="0">
              <a:spcBef>
                <a:spcPts val="0"/>
              </a:spcBef>
              <a:buNone/>
            </a:pPr>
            <a:r>
              <a:rPr lang="en-US" sz="2800" dirty="0"/>
              <a:t>Deadline: Spring 2019</a:t>
            </a:r>
          </a:p>
          <a:p>
            <a:pPr marL="0" indent="0">
              <a:buNone/>
            </a:pPr>
            <a:endParaRPr lang="en-US" dirty="0"/>
          </a:p>
        </p:txBody>
      </p:sp>
      <p:grpSp>
        <p:nvGrpSpPr>
          <p:cNvPr id="7" name="Group 6"/>
          <p:cNvGrpSpPr/>
          <p:nvPr/>
        </p:nvGrpSpPr>
        <p:grpSpPr>
          <a:xfrm>
            <a:off x="716485" y="3100973"/>
            <a:ext cx="1128549" cy="1128549"/>
            <a:chOff x="892773" y="0"/>
            <a:chExt cx="1836182" cy="1836182"/>
          </a:xfrm>
        </p:grpSpPr>
        <p:sp>
          <p:nvSpPr>
            <p:cNvPr id="8" name="Oval 7"/>
            <p:cNvSpPr/>
            <p:nvPr/>
          </p:nvSpPr>
          <p:spPr>
            <a:xfrm>
              <a:off x="892773" y="0"/>
              <a:ext cx="1836182" cy="1836182"/>
            </a:xfrm>
            <a:prstGeom prst="ellipse">
              <a:avLst/>
            </a:prstGeom>
            <a:gradFill>
              <a:gsLst>
                <a:gs pos="8000">
                  <a:schemeClr val="tx2"/>
                </a:gs>
                <a:gs pos="28000">
                  <a:schemeClr val="tx2"/>
                </a:gs>
                <a:gs pos="99000">
                  <a:schemeClr val="accent1">
                    <a:lumMod val="30000"/>
                    <a:lumOff val="70000"/>
                  </a:schemeClr>
                </a:gs>
              </a:gsLst>
              <a:lin ang="5400000" scaled="1"/>
            </a:gradFill>
            <a:scene3d>
              <a:camera prst="orthographicFront"/>
              <a:lightRig rig="threePt" dir="t"/>
            </a:scene3d>
            <a:sp3d>
              <a:bevelT w="260350" h="2413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Oval 4"/>
            <p:cNvSpPr/>
            <p:nvPr/>
          </p:nvSpPr>
          <p:spPr>
            <a:xfrm>
              <a:off x="1161676" y="268903"/>
              <a:ext cx="1298376" cy="1298376"/>
            </a:xfrm>
            <a:prstGeom prst="rect">
              <a:avLst/>
            </a:prstGeom>
            <a:scene3d>
              <a:camera prst="orthographicFront"/>
              <a:lightRig rig="threePt" dir="t"/>
            </a:scene3d>
            <a:sp3d>
              <a:bevelT w="260350" h="241300" prst="softRoun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2667000">
                <a:lnSpc>
                  <a:spcPct val="90000"/>
                </a:lnSpc>
                <a:spcBef>
                  <a:spcPct val="0"/>
                </a:spcBef>
                <a:spcAft>
                  <a:spcPct val="35000"/>
                </a:spcAft>
              </a:pPr>
              <a:r>
                <a:rPr lang="en-US"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1" name="Group 10"/>
          <p:cNvGrpSpPr/>
          <p:nvPr/>
        </p:nvGrpSpPr>
        <p:grpSpPr>
          <a:xfrm>
            <a:off x="709725" y="1340405"/>
            <a:ext cx="1128549" cy="1128549"/>
            <a:chOff x="892773" y="0"/>
            <a:chExt cx="1836182" cy="1836182"/>
          </a:xfrm>
        </p:grpSpPr>
        <p:sp>
          <p:nvSpPr>
            <p:cNvPr id="12" name="Oval 11"/>
            <p:cNvSpPr/>
            <p:nvPr/>
          </p:nvSpPr>
          <p:spPr>
            <a:xfrm>
              <a:off x="892773" y="0"/>
              <a:ext cx="1836182" cy="1836182"/>
            </a:xfrm>
            <a:prstGeom prst="ellipse">
              <a:avLst/>
            </a:prstGeom>
            <a:gradFill>
              <a:gsLst>
                <a:gs pos="8000">
                  <a:schemeClr val="tx2"/>
                </a:gs>
                <a:gs pos="28000">
                  <a:schemeClr val="tx2"/>
                </a:gs>
                <a:gs pos="99000">
                  <a:schemeClr val="accent1">
                    <a:lumMod val="30000"/>
                    <a:lumOff val="70000"/>
                  </a:schemeClr>
                </a:gs>
              </a:gsLst>
              <a:lin ang="5400000" scaled="1"/>
            </a:gradFill>
            <a:scene3d>
              <a:camera prst="orthographicFront"/>
              <a:lightRig rig="threePt" dir="t"/>
            </a:scene3d>
            <a:sp3d>
              <a:bevelT w="260350" h="2413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Oval 4"/>
            <p:cNvSpPr/>
            <p:nvPr/>
          </p:nvSpPr>
          <p:spPr>
            <a:xfrm>
              <a:off x="1161676" y="268903"/>
              <a:ext cx="1298376" cy="1298376"/>
            </a:xfrm>
            <a:prstGeom prst="rect">
              <a:avLst/>
            </a:prstGeom>
            <a:scene3d>
              <a:camera prst="orthographicFront"/>
              <a:lightRig rig="threePt" dir="t"/>
            </a:scene3d>
            <a:sp3d>
              <a:bevelT w="260350" h="241300" prst="softRoun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2667000">
                <a:lnSpc>
                  <a:spcPct val="90000"/>
                </a:lnSpc>
                <a:spcBef>
                  <a:spcPct val="0"/>
                </a:spcBef>
                <a:spcAft>
                  <a:spcPct val="35000"/>
                </a:spcAft>
              </a:pPr>
              <a:r>
                <a:rPr lang="en-US"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7CE09ADE-35AF-4860-BE50-C111C9BAA4AA}"/>
              </a:ext>
            </a:extLst>
          </p:cNvPr>
          <p:cNvGrpSpPr/>
          <p:nvPr/>
        </p:nvGrpSpPr>
        <p:grpSpPr>
          <a:xfrm>
            <a:off x="716485" y="4677201"/>
            <a:ext cx="1128549" cy="1128549"/>
            <a:chOff x="892773" y="0"/>
            <a:chExt cx="1836182" cy="1836182"/>
          </a:xfrm>
        </p:grpSpPr>
        <p:sp>
          <p:nvSpPr>
            <p:cNvPr id="15" name="Oval 14">
              <a:extLst>
                <a:ext uri="{FF2B5EF4-FFF2-40B4-BE49-F238E27FC236}">
                  <a16:creationId xmlns:a16="http://schemas.microsoft.com/office/drawing/2014/main" id="{B40B1E13-0B2F-42FF-85BE-DF184AB9B41C}"/>
                </a:ext>
              </a:extLst>
            </p:cNvPr>
            <p:cNvSpPr/>
            <p:nvPr/>
          </p:nvSpPr>
          <p:spPr>
            <a:xfrm>
              <a:off x="892773" y="0"/>
              <a:ext cx="1836182" cy="1836182"/>
            </a:xfrm>
            <a:prstGeom prst="ellipse">
              <a:avLst/>
            </a:prstGeom>
            <a:gradFill>
              <a:gsLst>
                <a:gs pos="8000">
                  <a:schemeClr val="tx2"/>
                </a:gs>
                <a:gs pos="28000">
                  <a:schemeClr val="tx2"/>
                </a:gs>
                <a:gs pos="99000">
                  <a:schemeClr val="accent1">
                    <a:lumMod val="30000"/>
                    <a:lumOff val="70000"/>
                  </a:schemeClr>
                </a:gs>
              </a:gsLst>
              <a:lin ang="5400000" scaled="1"/>
            </a:gradFill>
            <a:scene3d>
              <a:camera prst="orthographicFront"/>
              <a:lightRig rig="threePt" dir="t"/>
            </a:scene3d>
            <a:sp3d>
              <a:bevelT w="260350" h="2413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Oval 4">
              <a:extLst>
                <a:ext uri="{FF2B5EF4-FFF2-40B4-BE49-F238E27FC236}">
                  <a16:creationId xmlns:a16="http://schemas.microsoft.com/office/drawing/2014/main" id="{4BAA74EE-71AF-4BD4-8B62-E807E899E472}"/>
                </a:ext>
              </a:extLst>
            </p:cNvPr>
            <p:cNvSpPr/>
            <p:nvPr/>
          </p:nvSpPr>
          <p:spPr>
            <a:xfrm>
              <a:off x="1161676" y="268903"/>
              <a:ext cx="1298376" cy="1298376"/>
            </a:xfrm>
            <a:prstGeom prst="rect">
              <a:avLst/>
            </a:prstGeom>
            <a:scene3d>
              <a:camera prst="orthographicFront"/>
              <a:lightRig rig="threePt" dir="t"/>
            </a:scene3d>
            <a:sp3d>
              <a:bevelT w="260350" h="241300" prst="softRoun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2667000">
                <a:lnSpc>
                  <a:spcPct val="90000"/>
                </a:lnSpc>
                <a:spcBef>
                  <a:spcPct val="0"/>
                </a:spcBef>
                <a:spcAft>
                  <a:spcPct val="35000"/>
                </a:spcAft>
              </a:pPr>
              <a:r>
                <a:rPr lang="en-US"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115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535094"/>
            <a:ext cx="8652294" cy="1292662"/>
          </a:xfrm>
        </p:spPr>
        <p:txBody>
          <a:bodyPr/>
          <a:lstStyle/>
          <a:p>
            <a:r>
              <a:rPr lang="en-US" dirty="0"/>
              <a:t>Teacher Recognition and Awards</a:t>
            </a:r>
          </a:p>
        </p:txBody>
      </p:sp>
      <p:sp>
        <p:nvSpPr>
          <p:cNvPr id="3" name="Content Placeholder 2"/>
          <p:cNvSpPr>
            <a:spLocks noGrp="1"/>
          </p:cNvSpPr>
          <p:nvPr>
            <p:ph idx="1"/>
          </p:nvPr>
        </p:nvSpPr>
        <p:spPr>
          <a:xfrm>
            <a:off x="533567" y="1716379"/>
            <a:ext cx="6212290" cy="4201341"/>
          </a:xfrm>
        </p:spPr>
        <p:txBody>
          <a:bodyPr/>
          <a:lstStyle/>
          <a:p>
            <a:pPr marL="0" indent="0">
              <a:buNone/>
            </a:pPr>
            <a:r>
              <a:rPr lang="en-US" sz="2800" dirty="0">
                <a:latin typeface="Arial" panose="020B0604020202020204" pitchFamily="34" charset="0"/>
                <a:cs typeface="Arial" panose="020B0604020202020204" pitchFamily="34" charset="0"/>
              </a:rPr>
              <a:t>Nominations are solicited from districts, schools and professional associations — </a:t>
            </a:r>
            <a:r>
              <a:rPr lang="en-US" sz="2800" i="1" dirty="0">
                <a:latin typeface="Arial" panose="020B0604020202020204" pitchFamily="34" charset="0"/>
                <a:cs typeface="Arial" panose="020B0604020202020204" pitchFamily="34" charset="0"/>
              </a:rPr>
              <a:t>not</a:t>
            </a:r>
            <a:r>
              <a:rPr lang="en-US" sz="2800" dirty="0">
                <a:latin typeface="Arial" panose="020B0604020202020204" pitchFamily="34" charset="0"/>
                <a:cs typeface="Arial" panose="020B0604020202020204" pitchFamily="34" charset="0"/>
              </a:rPr>
              <a:t> the Ohio Department of Education</a:t>
            </a:r>
          </a:p>
          <a:p>
            <a:endParaRPr lang="en-US" sz="2800" i="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Visit: </a:t>
            </a:r>
            <a:r>
              <a:rPr lang="en-US" sz="2800" dirty="0">
                <a:latin typeface="Arial" panose="020B0604020202020204" pitchFamily="34" charset="0"/>
                <a:cs typeface="Arial" panose="020B0604020202020204" pitchFamily="34" charset="0"/>
              </a:rPr>
              <a:t>education.ohio.gov </a:t>
            </a:r>
          </a:p>
          <a:p>
            <a:endParaRPr lang="en-US" sz="2800" b="1" i="1" dirty="0">
              <a:latin typeface="Arial" panose="020B0604020202020204" pitchFamily="34" charset="0"/>
              <a:cs typeface="Arial" panose="020B0604020202020204" pitchFamily="34" charset="0"/>
            </a:endParaRPr>
          </a:p>
          <a:p>
            <a:pPr marL="0" indent="0">
              <a:buNone/>
            </a:pPr>
            <a:r>
              <a:rPr lang="en-US" sz="2800" b="1" i="1" dirty="0">
                <a:latin typeface="Arial" panose="020B0604020202020204" pitchFamily="34" charset="0"/>
                <a:cs typeface="Arial" panose="020B0604020202020204" pitchFamily="34" charset="0"/>
              </a:rPr>
              <a:t>Search: </a:t>
            </a:r>
            <a:r>
              <a:rPr lang="en-US" sz="2800" i="1" dirty="0">
                <a:latin typeface="Arial" panose="020B0604020202020204" pitchFamily="34" charset="0"/>
                <a:cs typeface="Arial" panose="020B0604020202020204" pitchFamily="34" charset="0"/>
              </a:rPr>
              <a:t>Rewards and Recognition</a:t>
            </a:r>
            <a:endParaRPr lang="en-US" sz="28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C59CB13-9462-4AF7-942A-68452125EA91}"/>
              </a:ext>
            </a:extLst>
          </p:cNvPr>
          <p:cNvGrpSpPr/>
          <p:nvPr/>
        </p:nvGrpSpPr>
        <p:grpSpPr>
          <a:xfrm>
            <a:off x="6235328" y="2607110"/>
            <a:ext cx="2527672" cy="3154061"/>
            <a:chOff x="6852434" y="1171092"/>
            <a:chExt cx="1663875" cy="2076204"/>
          </a:xfrm>
        </p:grpSpPr>
        <p:sp>
          <p:nvSpPr>
            <p:cNvPr id="13" name="Arrow: Chevron 12">
              <a:extLst>
                <a:ext uri="{FF2B5EF4-FFF2-40B4-BE49-F238E27FC236}">
                  <a16:creationId xmlns:a16="http://schemas.microsoft.com/office/drawing/2014/main" id="{C1AC8B7A-E491-4DE3-8896-1B4C5F73AD3D}"/>
                </a:ext>
              </a:extLst>
            </p:cNvPr>
            <p:cNvSpPr>
              <a:spLocks noChangeAspect="1"/>
            </p:cNvSpPr>
            <p:nvPr/>
          </p:nvSpPr>
          <p:spPr>
            <a:xfrm rot="16200000">
              <a:off x="7192103" y="2410937"/>
              <a:ext cx="984540" cy="688177"/>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Star: 16 Points 13">
              <a:extLst>
                <a:ext uri="{FF2B5EF4-FFF2-40B4-BE49-F238E27FC236}">
                  <a16:creationId xmlns:a16="http://schemas.microsoft.com/office/drawing/2014/main" id="{2488BFF9-9E2B-4D47-84B4-9869BBB22AC7}"/>
                </a:ext>
              </a:extLst>
            </p:cNvPr>
            <p:cNvSpPr>
              <a:spLocks noChangeAspect="1"/>
            </p:cNvSpPr>
            <p:nvPr/>
          </p:nvSpPr>
          <p:spPr>
            <a:xfrm>
              <a:off x="6852434" y="1171092"/>
              <a:ext cx="1663875" cy="1663875"/>
            </a:xfrm>
            <a:prstGeom prst="star16">
              <a:avLst/>
            </a:prstGeom>
            <a:gradFill>
              <a:gsLst>
                <a:gs pos="0">
                  <a:schemeClr val="accent1">
                    <a:tint val="100000"/>
                    <a:shade val="100000"/>
                    <a:satMod val="130000"/>
                  </a:schemeClr>
                </a:gs>
                <a:gs pos="0">
                  <a:srgbClr val="FFC000"/>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val 14">
              <a:extLst>
                <a:ext uri="{FF2B5EF4-FFF2-40B4-BE49-F238E27FC236}">
                  <a16:creationId xmlns:a16="http://schemas.microsoft.com/office/drawing/2014/main" id="{0D9B41B2-DD8E-4682-B6C9-CD3B0115AFDE}"/>
                </a:ext>
              </a:extLst>
            </p:cNvPr>
            <p:cNvSpPr>
              <a:spLocks noChangeAspect="1"/>
            </p:cNvSpPr>
            <p:nvPr/>
          </p:nvSpPr>
          <p:spPr>
            <a:xfrm>
              <a:off x="7144153" y="1462811"/>
              <a:ext cx="1080438" cy="1080438"/>
            </a:xfrm>
            <a:prstGeom prst="ellipse">
              <a:avLst/>
            </a:prstGeom>
            <a:gradFill>
              <a:gsLst>
                <a:gs pos="0">
                  <a:schemeClr val="accent1">
                    <a:tint val="100000"/>
                    <a:shade val="100000"/>
                    <a:satMod val="130000"/>
                  </a:schemeClr>
                </a:gs>
                <a:gs pos="0">
                  <a:srgbClr val="E6AC1A"/>
                </a:gs>
              </a:gsLst>
            </a:gradFill>
            <a:ln>
              <a:solidFill>
                <a:srgbClr val="E6AC1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a:t>
              </a:r>
            </a:p>
          </p:txBody>
        </p:sp>
      </p:grpSp>
    </p:spTree>
    <p:extLst>
      <p:ext uri="{BB962C8B-B14F-4D97-AF65-F5344CB8AC3E}">
        <p14:creationId xmlns:p14="http://schemas.microsoft.com/office/powerpoint/2010/main" val="289015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768"/>
            <a:ext cx="8229600" cy="646331"/>
          </a:xfrm>
        </p:spPr>
        <p:txBody>
          <a:bodyPr/>
          <a:lstStyle/>
          <a:p>
            <a:r>
              <a:rPr lang="en-US" dirty="0" err="1"/>
              <a:t>EdRising</a:t>
            </a:r>
            <a:r>
              <a:rPr lang="en-US" dirty="0"/>
              <a:t> Ohio</a:t>
            </a:r>
          </a:p>
        </p:txBody>
      </p:sp>
      <p:sp>
        <p:nvSpPr>
          <p:cNvPr id="3" name="Content Placeholder 2"/>
          <p:cNvSpPr>
            <a:spLocks noGrp="1"/>
          </p:cNvSpPr>
          <p:nvPr>
            <p:ph idx="1"/>
          </p:nvPr>
        </p:nvSpPr>
        <p:spPr>
          <a:xfrm>
            <a:off x="508000" y="1373978"/>
            <a:ext cx="8128000" cy="5251492"/>
          </a:xfrm>
        </p:spPr>
        <p:txBody>
          <a:bodyPr/>
          <a:lstStyle/>
          <a:p>
            <a:pPr>
              <a:spcAft>
                <a:spcPts val="1200"/>
              </a:spcAft>
            </a:pPr>
            <a:r>
              <a:rPr lang="en-US" dirty="0"/>
              <a:t>Student organization recruits middle and high school students interested in education-related careers</a:t>
            </a:r>
          </a:p>
          <a:p>
            <a:pPr>
              <a:spcAft>
                <a:spcPts val="1200"/>
              </a:spcAft>
            </a:pPr>
            <a:r>
              <a:rPr lang="en-US" dirty="0"/>
              <a:t>1,000+ student members across the state</a:t>
            </a:r>
          </a:p>
          <a:p>
            <a:r>
              <a:rPr lang="en-US" dirty="0"/>
              <a:t>Districts and Community schools may sponsor local chapters</a:t>
            </a:r>
          </a:p>
          <a:p>
            <a:r>
              <a:rPr lang="en-US" b="1" dirty="0"/>
              <a:t>IHEs partner with local 						chapters and events</a:t>
            </a:r>
          </a:p>
          <a:p>
            <a:pPr marL="0" indent="0">
              <a:buNone/>
            </a:pPr>
            <a:endParaRPr lang="en-US" dirty="0"/>
          </a:p>
        </p:txBody>
      </p:sp>
      <p:pic>
        <p:nvPicPr>
          <p:cNvPr id="5" name="Picture 4">
            <a:extLst>
              <a:ext uri="{FF2B5EF4-FFF2-40B4-BE49-F238E27FC236}">
                <a16:creationId xmlns:a16="http://schemas.microsoft.com/office/drawing/2014/main" id="{6563B900-949B-4F1C-ABB7-10D23D9C8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509" y="4725923"/>
            <a:ext cx="3489959" cy="1439609"/>
          </a:xfrm>
          <a:prstGeom prst="rect">
            <a:avLst/>
          </a:prstGeom>
        </p:spPr>
      </p:pic>
    </p:spTree>
    <p:extLst>
      <p:ext uri="{BB962C8B-B14F-4D97-AF65-F5344CB8AC3E}">
        <p14:creationId xmlns:p14="http://schemas.microsoft.com/office/powerpoint/2010/main" val="403886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B53FA-7F0C-4EC9-AF24-1534E9D36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893" y="1919291"/>
            <a:ext cx="6569043" cy="4403624"/>
          </a:xfrm>
          <a:prstGeom prst="rect">
            <a:avLst/>
          </a:prstGeom>
        </p:spPr>
      </p:pic>
      <p:pic>
        <p:nvPicPr>
          <p:cNvPr id="5" name="Content Placeholder 4">
            <a:extLst>
              <a:ext uri="{FF2B5EF4-FFF2-40B4-BE49-F238E27FC236}">
                <a16:creationId xmlns:a16="http://schemas.microsoft.com/office/drawing/2014/main" id="{3A1B5214-B14B-4D16-825E-3146FB22071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03434" y="702538"/>
            <a:ext cx="7537132" cy="1089209"/>
          </a:xfrm>
        </p:spPr>
      </p:pic>
      <p:pic>
        <p:nvPicPr>
          <p:cNvPr id="8" name="Picture 7">
            <a:extLst>
              <a:ext uri="{FF2B5EF4-FFF2-40B4-BE49-F238E27FC236}">
                <a16:creationId xmlns:a16="http://schemas.microsoft.com/office/drawing/2014/main" id="{A159EB33-62C4-47A3-961E-25EB263036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5265" y="3859619"/>
            <a:ext cx="1536628" cy="2519916"/>
          </a:xfrm>
          <a:prstGeom prst="rect">
            <a:avLst/>
          </a:prstGeom>
        </p:spPr>
      </p:pic>
      <p:sp>
        <p:nvSpPr>
          <p:cNvPr id="9" name="TextBox 8">
            <a:extLst>
              <a:ext uri="{FF2B5EF4-FFF2-40B4-BE49-F238E27FC236}">
                <a16:creationId xmlns:a16="http://schemas.microsoft.com/office/drawing/2014/main" id="{408B53CF-6F49-47AB-9631-EBD4A9E7FE83}"/>
              </a:ext>
            </a:extLst>
          </p:cNvPr>
          <p:cNvSpPr txBox="1"/>
          <p:nvPr/>
        </p:nvSpPr>
        <p:spPr>
          <a:xfrm>
            <a:off x="2347731" y="2952893"/>
            <a:ext cx="5597366" cy="1938992"/>
          </a:xfrm>
          <a:prstGeom prst="rect">
            <a:avLst/>
          </a:prstGeom>
          <a:noFill/>
        </p:spPr>
        <p:txBody>
          <a:bodyPr wrap="square" rtlCol="0">
            <a:spAutoFit/>
          </a:bodyPr>
          <a:lstStyle/>
          <a:p>
            <a:pPr algn="ctr"/>
            <a:r>
              <a:rPr lang="en-US" sz="4000" b="1" dirty="0">
                <a:solidFill>
                  <a:schemeClr val="bg1"/>
                </a:solidFill>
              </a:rPr>
              <a:t>Visit: </a:t>
            </a:r>
            <a:r>
              <a:rPr lang="en-US" sz="4000" dirty="0">
                <a:solidFill>
                  <a:schemeClr val="bg1"/>
                </a:solidFill>
              </a:rPr>
              <a:t>education.ohio.gov</a:t>
            </a:r>
          </a:p>
          <a:p>
            <a:pPr algn="ctr"/>
            <a:r>
              <a:rPr lang="en-US" sz="4000" b="1" dirty="0">
                <a:solidFill>
                  <a:schemeClr val="bg1"/>
                </a:solidFill>
              </a:rPr>
              <a:t>Keyword Search: </a:t>
            </a:r>
            <a:r>
              <a:rPr lang="en-US" sz="4000" i="1" dirty="0" err="1">
                <a:solidFill>
                  <a:schemeClr val="bg1"/>
                </a:solidFill>
              </a:rPr>
              <a:t>ABConduct</a:t>
            </a:r>
            <a:endParaRPr lang="en-US" sz="4000" i="1" dirty="0">
              <a:solidFill>
                <a:schemeClr val="bg1"/>
              </a:solidFill>
            </a:endParaRPr>
          </a:p>
        </p:txBody>
      </p:sp>
    </p:spTree>
    <p:extLst>
      <p:ext uri="{BB962C8B-B14F-4D97-AF65-F5344CB8AC3E}">
        <p14:creationId xmlns:p14="http://schemas.microsoft.com/office/powerpoint/2010/main" val="314552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B94DC8-A8BD-44D1-A00C-6937A0D4FC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a:stretch/>
        </p:blipFill>
        <p:spPr>
          <a:xfrm>
            <a:off x="-36035" y="0"/>
            <a:ext cx="9180035" cy="6380684"/>
          </a:xfrm>
          <a:prstGeom prst="rect">
            <a:avLst/>
          </a:prstGeom>
          <a:solidFill>
            <a:srgbClr val="73A4CC"/>
          </a:solidFill>
        </p:spPr>
      </p:pic>
      <p:sp>
        <p:nvSpPr>
          <p:cNvPr id="3" name="Content Placeholder 2"/>
          <p:cNvSpPr>
            <a:spLocks noGrp="1"/>
          </p:cNvSpPr>
          <p:nvPr>
            <p:ph idx="1"/>
          </p:nvPr>
        </p:nvSpPr>
        <p:spPr>
          <a:xfrm>
            <a:off x="1" y="1075041"/>
            <a:ext cx="7609840" cy="5257517"/>
          </a:xfrm>
        </p:spPr>
        <p:txBody>
          <a:bodyPr/>
          <a:lstStyle/>
          <a:p>
            <a:pPr lvl="1">
              <a:buFont typeface="Arial" panose="020B0604020202020204" pitchFamily="34" charset="0"/>
              <a:buChar char="•"/>
            </a:pPr>
            <a:r>
              <a:rPr lang="en-US" dirty="0">
                <a:solidFill>
                  <a:srgbClr val="FFFF00"/>
                </a:solidFill>
              </a:rPr>
              <a:t>Assessment Design/Revision</a:t>
            </a:r>
          </a:p>
          <a:p>
            <a:pPr lvl="1">
              <a:buFont typeface="Arial" panose="020B0604020202020204" pitchFamily="34" charset="0"/>
              <a:buChar char="•"/>
            </a:pPr>
            <a:r>
              <a:rPr lang="en-US" dirty="0">
                <a:solidFill>
                  <a:srgbClr val="FFFF00"/>
                </a:solidFill>
              </a:rPr>
              <a:t>Depth of Knowledge	</a:t>
            </a:r>
          </a:p>
          <a:p>
            <a:pPr lvl="1">
              <a:buFont typeface="Arial" panose="020B0604020202020204" pitchFamily="34" charset="0"/>
              <a:buChar char="•"/>
            </a:pPr>
            <a:r>
              <a:rPr lang="en-US" dirty="0">
                <a:solidFill>
                  <a:srgbClr val="FFFF00"/>
                </a:solidFill>
              </a:rPr>
              <a:t>Standards Alignment</a:t>
            </a:r>
          </a:p>
          <a:p>
            <a:pPr lvl="1">
              <a:buFont typeface="Arial" panose="020B0604020202020204" pitchFamily="34" charset="0"/>
              <a:buChar char="•"/>
            </a:pPr>
            <a:r>
              <a:rPr lang="en-US" dirty="0">
                <a:solidFill>
                  <a:srgbClr val="FFFF00"/>
                </a:solidFill>
              </a:rPr>
              <a:t>Problem-Based Learning</a:t>
            </a:r>
          </a:p>
          <a:p>
            <a:pPr lvl="1">
              <a:buFont typeface="Arial" panose="020B0604020202020204" pitchFamily="34" charset="0"/>
              <a:buChar char="•"/>
            </a:pPr>
            <a:r>
              <a:rPr lang="en-US" dirty="0">
                <a:solidFill>
                  <a:srgbClr val="FFFF00"/>
                </a:solidFill>
              </a:rPr>
              <a:t>Growth Mindset</a:t>
            </a:r>
          </a:p>
          <a:p>
            <a:pPr lvl="1">
              <a:buFont typeface="Arial" panose="020B0604020202020204" pitchFamily="34" charset="0"/>
              <a:buChar char="•"/>
            </a:pPr>
            <a:r>
              <a:rPr lang="en-US" dirty="0">
                <a:solidFill>
                  <a:srgbClr val="FFFF00"/>
                </a:solidFill>
              </a:rPr>
              <a:t>Teacher Leadership</a:t>
            </a:r>
          </a:p>
          <a:p>
            <a:pPr lvl="1">
              <a:buFont typeface="Arial" panose="020B0604020202020204" pitchFamily="34" charset="0"/>
              <a:buChar char="•"/>
            </a:pPr>
            <a:r>
              <a:rPr lang="en-US" dirty="0">
                <a:solidFill>
                  <a:srgbClr val="FFFF00"/>
                </a:solidFill>
              </a:rPr>
              <a:t>OTES Administration Calibration</a:t>
            </a:r>
          </a:p>
          <a:p>
            <a:pPr lvl="1">
              <a:buFont typeface="Arial" panose="020B0604020202020204" pitchFamily="34" charset="0"/>
              <a:buChar char="•"/>
            </a:pPr>
            <a:r>
              <a:rPr lang="en-US" dirty="0">
                <a:solidFill>
                  <a:srgbClr val="FFFF00"/>
                </a:solidFill>
              </a:rPr>
              <a:t>SLO Committee Calibration</a:t>
            </a:r>
          </a:p>
          <a:p>
            <a:pPr lvl="1">
              <a:buFont typeface="Arial" panose="020B0604020202020204" pitchFamily="34" charset="0"/>
              <a:buChar char="•"/>
            </a:pPr>
            <a:r>
              <a:rPr lang="en-US" dirty="0">
                <a:solidFill>
                  <a:srgbClr val="FFFF00"/>
                </a:solidFill>
              </a:rPr>
              <a:t>OTES Connections for Teachers</a:t>
            </a:r>
          </a:p>
          <a:p>
            <a:pPr lvl="1">
              <a:buFont typeface="Arial" panose="020B0604020202020204" pitchFamily="34" charset="0"/>
              <a:buChar char="•"/>
            </a:pPr>
            <a:endParaRPr lang="en-US" sz="3000" dirty="0"/>
          </a:p>
          <a:p>
            <a:pPr lvl="1">
              <a:buFont typeface="Arial" panose="020B0604020202020204" pitchFamily="34" charset="0"/>
              <a:buChar char="•"/>
            </a:pPr>
            <a:endParaRPr lang="en-US" sz="3000" dirty="0"/>
          </a:p>
        </p:txBody>
      </p:sp>
      <p:sp>
        <p:nvSpPr>
          <p:cNvPr id="6" name="Title 1">
            <a:extLst>
              <a:ext uri="{FF2B5EF4-FFF2-40B4-BE49-F238E27FC236}">
                <a16:creationId xmlns:a16="http://schemas.microsoft.com/office/drawing/2014/main" id="{3AEA9CF1-ACB8-438C-8496-E011B378A5E1}"/>
              </a:ext>
            </a:extLst>
          </p:cNvPr>
          <p:cNvSpPr txBox="1">
            <a:spLocks/>
          </p:cNvSpPr>
          <p:nvPr/>
        </p:nvSpPr>
        <p:spPr>
          <a:xfrm>
            <a:off x="0" y="227361"/>
            <a:ext cx="9144000" cy="646331"/>
          </a:xfrm>
          <a:prstGeom prst="rect">
            <a:avLst/>
          </a:prstGeom>
          <a:solidFill>
            <a:schemeClr val="accent1">
              <a:alpha val="73000"/>
            </a:schemeClr>
          </a:solidFill>
        </p:spPr>
        <p:txBody>
          <a:bodyPr vert="horz" lIns="0" tIns="0" rIns="0" bIns="0" rtlCol="0" anchor="ctr"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a:solidFill>
                  <a:schemeClr val="bg1"/>
                </a:solidFill>
              </a:rPr>
              <a:t>Regional Support Specialists</a:t>
            </a:r>
          </a:p>
        </p:txBody>
      </p:sp>
    </p:spTree>
    <p:extLst>
      <p:ext uri="{BB962C8B-B14F-4D97-AF65-F5344CB8AC3E}">
        <p14:creationId xmlns:p14="http://schemas.microsoft.com/office/powerpoint/2010/main" val="117125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92"/>
            <a:ext cx="8229600" cy="646331"/>
          </a:xfrm>
        </p:spPr>
        <p:txBody>
          <a:bodyPr/>
          <a:lstStyle/>
          <a:p>
            <a:r>
              <a:rPr lang="en-US" dirty="0"/>
              <a:t>Regional Support Specialists</a:t>
            </a:r>
          </a:p>
        </p:txBody>
      </p:sp>
      <p:sp>
        <p:nvSpPr>
          <p:cNvPr id="4" name="Rectangle 3">
            <a:extLst>
              <a:ext uri="{FF2B5EF4-FFF2-40B4-BE49-F238E27FC236}">
                <a16:creationId xmlns:a16="http://schemas.microsoft.com/office/drawing/2014/main" id="{784B1C86-6AE6-DA46-A75F-372F2C859CC7}"/>
              </a:ext>
            </a:extLst>
          </p:cNvPr>
          <p:cNvSpPr/>
          <p:nvPr/>
        </p:nvSpPr>
        <p:spPr>
          <a:xfrm>
            <a:off x="985850" y="1344026"/>
            <a:ext cx="6838122" cy="4585871"/>
          </a:xfrm>
          <a:prstGeom prst="rect">
            <a:avLst/>
          </a:prstGeom>
        </p:spPr>
        <p:txBody>
          <a:bodyPr wrap="square">
            <a:spAutoFit/>
          </a:bodyPr>
          <a:lstStyle/>
          <a:p>
            <a:pPr algn="ctr">
              <a:buClr>
                <a:srgbClr val="2462A7"/>
              </a:buClr>
              <a:buSzPts val="800"/>
            </a:pPr>
            <a:r>
              <a:rPr lang="en-US" sz="3200" dirty="0">
                <a:latin typeface="Arial" panose="020B0604020202020204" pitchFamily="34" charset="0"/>
                <a:cs typeface="Arial" panose="020B0604020202020204" pitchFamily="34" charset="0"/>
                <a:hlinkClick r:id="rId3"/>
              </a:rPr>
              <a:t>Apryl.Ealy@escneo.org</a:t>
            </a:r>
            <a:endParaRPr lang="en-US" sz="3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rPr>
              <a:t>NW, SW, Central</a:t>
            </a:r>
          </a:p>
          <a:p>
            <a:pPr algn="ctr">
              <a:buClr>
                <a:srgbClr val="2462A7"/>
              </a:buClr>
              <a:buSzPts val="800"/>
            </a:pPr>
            <a:endParaRPr lang="en-US" sz="1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hlinkClick r:id="rId4"/>
              </a:rPr>
              <a:t>Cathryn.Shaw@escco.org</a:t>
            </a:r>
            <a:endParaRPr lang="en-US" sz="3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rPr>
              <a:t>SW, SE, Central</a:t>
            </a:r>
          </a:p>
          <a:p>
            <a:pPr algn="ctr">
              <a:buClr>
                <a:srgbClr val="2462A7"/>
              </a:buClr>
              <a:buSzPts val="800"/>
            </a:pPr>
            <a:endParaRPr lang="en-US" sz="1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hlinkClick r:id="rId5"/>
              </a:rPr>
              <a:t>Thomas.Rounds@escneo.org</a:t>
            </a:r>
            <a:endParaRPr lang="en-US" sz="3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rPr>
              <a:t>NE and Central</a:t>
            </a:r>
          </a:p>
          <a:p>
            <a:pPr algn="ctr">
              <a:buClr>
                <a:srgbClr val="2462A7"/>
              </a:buClr>
              <a:buSzPts val="800"/>
            </a:pPr>
            <a:endParaRPr lang="en-US" sz="1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hlinkClick r:id="rId6"/>
              </a:rPr>
              <a:t>Erik.Sikora@escneo.org</a:t>
            </a:r>
            <a:endParaRPr lang="en-US" sz="3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rPr>
              <a:t>NE</a:t>
            </a:r>
          </a:p>
        </p:txBody>
      </p:sp>
    </p:spTree>
    <p:extLst>
      <p:ext uri="{BB962C8B-B14F-4D97-AF65-F5344CB8AC3E}">
        <p14:creationId xmlns:p14="http://schemas.microsoft.com/office/powerpoint/2010/main" val="21173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00986" y="13866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prstClr val="white"/>
              </a:solidFill>
            </a:endParaRPr>
          </a:p>
        </p:txBody>
      </p:sp>
      <p:sp>
        <p:nvSpPr>
          <p:cNvPr id="5" name="Rectangle 4"/>
          <p:cNvSpPr/>
          <p:nvPr/>
        </p:nvSpPr>
        <p:spPr bwMode="auto">
          <a:xfrm>
            <a:off x="800986" y="2834462"/>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800986" y="42060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title"/>
          </p:nvPr>
        </p:nvSpPr>
        <p:spPr/>
        <p:txBody>
          <a:bodyPr/>
          <a:lstStyle/>
          <a:p>
            <a:pPr algn="ctr"/>
            <a:r>
              <a:rPr lang="en-US" dirty="0"/>
              <a:t>Educator Licensure</a:t>
            </a:r>
          </a:p>
        </p:txBody>
      </p:sp>
      <p:sp>
        <p:nvSpPr>
          <p:cNvPr id="3" name="Content Placeholder 2"/>
          <p:cNvSpPr>
            <a:spLocks noGrp="1"/>
          </p:cNvSpPr>
          <p:nvPr>
            <p:ph idx="1"/>
          </p:nvPr>
        </p:nvSpPr>
        <p:spPr>
          <a:xfrm>
            <a:off x="1041990" y="1773659"/>
            <a:ext cx="6772940" cy="639941"/>
          </a:xfrm>
        </p:spPr>
        <p:txBody>
          <a:bodyPr/>
          <a:lstStyle/>
          <a:p>
            <a:pPr marL="0" indent="0">
              <a:buNone/>
            </a:pPr>
            <a:r>
              <a:rPr lang="en-US" dirty="0"/>
              <a:t>Career-Technical Licensure</a:t>
            </a:r>
          </a:p>
        </p:txBody>
      </p:sp>
      <p:sp>
        <p:nvSpPr>
          <p:cNvPr id="7" name="Content Placeholder 2"/>
          <p:cNvSpPr txBox="1">
            <a:spLocks/>
          </p:cNvSpPr>
          <p:nvPr/>
        </p:nvSpPr>
        <p:spPr>
          <a:xfrm>
            <a:off x="1041990" y="3210928"/>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P-5 Licensure</a:t>
            </a:r>
          </a:p>
          <a:p>
            <a:pPr marL="0" indent="0">
              <a:buNone/>
            </a:pPr>
            <a:endParaRPr lang="en-US" dirty="0"/>
          </a:p>
        </p:txBody>
      </p:sp>
      <p:sp>
        <p:nvSpPr>
          <p:cNvPr id="8" name="Content Placeholder 2"/>
          <p:cNvSpPr txBox="1">
            <a:spLocks/>
          </p:cNvSpPr>
          <p:nvPr/>
        </p:nvSpPr>
        <p:spPr>
          <a:xfrm>
            <a:off x="1041990" y="4631261"/>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Substitute Teaching Licensure</a:t>
            </a:r>
          </a:p>
        </p:txBody>
      </p:sp>
    </p:spTree>
    <p:extLst>
      <p:ext uri="{BB962C8B-B14F-4D97-AF65-F5344CB8AC3E}">
        <p14:creationId xmlns:p14="http://schemas.microsoft.com/office/powerpoint/2010/main" val="117481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00986" y="892498"/>
            <a:ext cx="7825428" cy="1242209"/>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prstClr val="white"/>
              </a:solidFill>
            </a:endParaRPr>
          </a:p>
        </p:txBody>
      </p:sp>
      <p:sp>
        <p:nvSpPr>
          <p:cNvPr id="5" name="Rectangle 4"/>
          <p:cNvSpPr/>
          <p:nvPr/>
        </p:nvSpPr>
        <p:spPr bwMode="auto">
          <a:xfrm>
            <a:off x="800985" y="2134707"/>
            <a:ext cx="7825429" cy="2071355"/>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800986" y="4206061"/>
            <a:ext cx="7855621" cy="2168859"/>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72"/>
              </a:spcBef>
            </a:pPr>
            <a:r>
              <a:rPr lang="en-US" sz="2800" i="1" dirty="0">
                <a:solidFill>
                  <a:srgbClr val="002060"/>
                </a:solidFill>
              </a:rPr>
              <a:t> -</a:t>
            </a:r>
            <a:r>
              <a:rPr lang="en-US" sz="2800" b="1" i="1" dirty="0">
                <a:solidFill>
                  <a:srgbClr val="002060"/>
                </a:solidFill>
                <a:latin typeface="Arial" panose="020B0604020202020204" pitchFamily="34" charset="0"/>
                <a:cs typeface="Arial" panose="020B0604020202020204" pitchFamily="34" charset="0"/>
              </a:rPr>
              <a:t>Advance to a 5-year CT license</a:t>
            </a:r>
          </a:p>
          <a:p>
            <a:pPr lvl="1">
              <a:spcBef>
                <a:spcPts val="672"/>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 Successfully completed a preparation program</a:t>
            </a:r>
          </a:p>
          <a:p>
            <a:pPr lvl="1">
              <a:spcBef>
                <a:spcPts val="672"/>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 Passed a summative performance-based    assessment</a:t>
            </a:r>
          </a:p>
        </p:txBody>
      </p:sp>
      <p:sp>
        <p:nvSpPr>
          <p:cNvPr id="2" name="Title 1"/>
          <p:cNvSpPr>
            <a:spLocks noGrp="1"/>
          </p:cNvSpPr>
          <p:nvPr>
            <p:ph type="title"/>
          </p:nvPr>
        </p:nvSpPr>
        <p:spPr>
          <a:xfrm>
            <a:off x="560717" y="246167"/>
            <a:ext cx="8095890" cy="646331"/>
          </a:xfrm>
        </p:spPr>
        <p:txBody>
          <a:bodyPr/>
          <a:lstStyle/>
          <a:p>
            <a:pPr algn="ctr"/>
            <a:r>
              <a:rPr lang="en-US" dirty="0"/>
              <a:t>House Bill 98</a:t>
            </a:r>
          </a:p>
        </p:txBody>
      </p:sp>
      <p:sp>
        <p:nvSpPr>
          <p:cNvPr id="3" name="Content Placeholder 2"/>
          <p:cNvSpPr>
            <a:spLocks noGrp="1"/>
          </p:cNvSpPr>
          <p:nvPr>
            <p:ph idx="1"/>
          </p:nvPr>
        </p:nvSpPr>
        <p:spPr>
          <a:xfrm>
            <a:off x="800985" y="1036917"/>
            <a:ext cx="7730538" cy="1155082"/>
          </a:xfrm>
        </p:spPr>
        <p:txBody>
          <a:bodyPr/>
          <a:lstStyle/>
          <a:p>
            <a:pPr marL="0" indent="0" algn="ctr">
              <a:spcBef>
                <a:spcPts val="0"/>
              </a:spcBef>
              <a:buNone/>
            </a:pPr>
            <a:r>
              <a:rPr lang="en-US" dirty="0">
                <a:solidFill>
                  <a:schemeClr val="accent1">
                    <a:lumMod val="75000"/>
                  </a:schemeClr>
                </a:solidFill>
              </a:rPr>
              <a:t>Revised Career-Technical </a:t>
            </a:r>
          </a:p>
          <a:p>
            <a:pPr marL="0" indent="0" algn="ctr">
              <a:spcBef>
                <a:spcPts val="0"/>
              </a:spcBef>
              <a:buNone/>
            </a:pPr>
            <a:r>
              <a:rPr lang="en-US" dirty="0">
                <a:solidFill>
                  <a:schemeClr val="accent1">
                    <a:lumMod val="75000"/>
                  </a:schemeClr>
                </a:solidFill>
              </a:rPr>
              <a:t>Workforce Development Licensure</a:t>
            </a:r>
          </a:p>
          <a:p>
            <a:pPr marL="0" indent="0" algn="ctr">
              <a:buNone/>
            </a:pPr>
            <a:endParaRPr lang="en-US" dirty="0">
              <a:solidFill>
                <a:schemeClr val="tx1">
                  <a:lumMod val="95000"/>
                  <a:lumOff val="5000"/>
                </a:schemeClr>
              </a:solidFill>
            </a:endParaRPr>
          </a:p>
        </p:txBody>
      </p:sp>
      <p:sp>
        <p:nvSpPr>
          <p:cNvPr id="7" name="Content Placeholder 2"/>
          <p:cNvSpPr txBox="1">
            <a:spLocks/>
          </p:cNvSpPr>
          <p:nvPr/>
        </p:nvSpPr>
        <p:spPr>
          <a:xfrm>
            <a:off x="1041990" y="2192000"/>
            <a:ext cx="7644810" cy="201406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t>
            </a:r>
            <a:r>
              <a:rPr lang="en-US" sz="2800" b="1" i="1" dirty="0">
                <a:solidFill>
                  <a:schemeClr val="accent4">
                    <a:lumMod val="50000"/>
                  </a:schemeClr>
                </a:solidFill>
              </a:rPr>
              <a:t>Initial 2-year CT license</a:t>
            </a:r>
          </a:p>
          <a:p>
            <a:pPr lvl="1">
              <a:buFont typeface="Arial" panose="020B0604020202020204" pitchFamily="34" charset="0"/>
              <a:buChar char="•"/>
            </a:pPr>
            <a:r>
              <a:rPr lang="en-US" sz="2400" dirty="0">
                <a:solidFill>
                  <a:schemeClr val="accent4">
                    <a:lumMod val="50000"/>
                  </a:schemeClr>
                </a:solidFill>
              </a:rPr>
              <a:t>Employed in a CTE position</a:t>
            </a:r>
          </a:p>
          <a:p>
            <a:pPr lvl="1">
              <a:buFont typeface="Arial" panose="020B0604020202020204" pitchFamily="34" charset="0"/>
              <a:buChar char="•"/>
            </a:pPr>
            <a:r>
              <a:rPr lang="en-US" sz="2400" dirty="0">
                <a:solidFill>
                  <a:schemeClr val="accent4">
                    <a:lumMod val="50000"/>
                  </a:schemeClr>
                </a:solidFill>
              </a:rPr>
              <a:t>Has 5-years of work experience in the subject area</a:t>
            </a:r>
          </a:p>
          <a:p>
            <a:pPr lvl="1">
              <a:buFont typeface="Arial" panose="020B0604020202020204" pitchFamily="34" charset="0"/>
              <a:buChar char="•"/>
            </a:pPr>
            <a:r>
              <a:rPr lang="en-US" sz="2400" dirty="0">
                <a:solidFill>
                  <a:schemeClr val="accent4">
                    <a:lumMod val="50000"/>
                  </a:schemeClr>
                </a:solidFill>
              </a:rPr>
              <a:t>Enrolled in a CTE preparation program</a:t>
            </a:r>
          </a:p>
          <a:p>
            <a:pPr marL="0" indent="0">
              <a:buNone/>
            </a:pPr>
            <a:endParaRPr lang="en-US" dirty="0"/>
          </a:p>
        </p:txBody>
      </p:sp>
      <p:sp>
        <p:nvSpPr>
          <p:cNvPr id="8" name="Content Placeholder 2"/>
          <p:cNvSpPr txBox="1">
            <a:spLocks/>
          </p:cNvSpPr>
          <p:nvPr/>
        </p:nvSpPr>
        <p:spPr>
          <a:xfrm>
            <a:off x="1180013" y="4320647"/>
            <a:ext cx="7445797" cy="189947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p:txBody>
      </p:sp>
    </p:spTree>
    <p:extLst>
      <p:ext uri="{BB962C8B-B14F-4D97-AF65-F5344CB8AC3E}">
        <p14:creationId xmlns:p14="http://schemas.microsoft.com/office/powerpoint/2010/main" val="425517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5949" y="948750"/>
            <a:ext cx="7960660" cy="1613295"/>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695948" y="2562045"/>
            <a:ext cx="7960660" cy="3812876"/>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72"/>
              </a:spcBef>
            </a:pPr>
            <a:r>
              <a:rPr lang="en-US" sz="2800" i="1" dirty="0">
                <a:solidFill>
                  <a:srgbClr val="002060"/>
                </a:solidFill>
              </a:rPr>
              <a:t>   </a:t>
            </a:r>
          </a:p>
          <a:p>
            <a:pPr>
              <a:spcBef>
                <a:spcPts val="672"/>
              </a:spcBef>
            </a:pPr>
            <a:r>
              <a:rPr lang="en-US" sz="2800" b="1" i="1" dirty="0">
                <a:solidFill>
                  <a:srgbClr val="002060"/>
                </a:solidFill>
              </a:rPr>
              <a:t>   -</a:t>
            </a:r>
            <a:r>
              <a:rPr lang="en-US" sz="2800" b="1" i="1" dirty="0">
                <a:solidFill>
                  <a:srgbClr val="002060"/>
                </a:solidFill>
                <a:latin typeface="Arial" panose="020B0604020202020204" pitchFamily="34" charset="0"/>
                <a:cs typeface="Arial" panose="020B0604020202020204" pitchFamily="34" charset="0"/>
              </a:rPr>
              <a:t>Substitute Teaching Licenses</a:t>
            </a:r>
          </a:p>
          <a:p>
            <a:pPr lvl="1">
              <a:spcBef>
                <a:spcPts val="672"/>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 Replaces current short-term and long-term substitute license structure</a:t>
            </a:r>
          </a:p>
          <a:p>
            <a:pPr lvl="1">
              <a:spcBef>
                <a:spcPts val="672"/>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 New licenses allow teaching an unlimited number of days with a post-secondary degree in education or in “a subject area directly related to the subject of the class”</a:t>
            </a:r>
          </a:p>
          <a:p>
            <a:pPr lvl="1">
              <a:spcBef>
                <a:spcPts val="672"/>
              </a:spcBef>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 New licenses must be implemented by July 1, 2019</a:t>
            </a:r>
          </a:p>
          <a:p>
            <a:pPr>
              <a:spcBef>
                <a:spcPts val="672"/>
              </a:spcBef>
            </a:pPr>
            <a:endParaRPr lang="en-US" sz="2400" dirty="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60717" y="246167"/>
            <a:ext cx="8095890" cy="646331"/>
          </a:xfrm>
        </p:spPr>
        <p:txBody>
          <a:bodyPr/>
          <a:lstStyle/>
          <a:p>
            <a:pPr algn="ctr"/>
            <a:r>
              <a:rPr lang="en-US" dirty="0"/>
              <a:t>Senate Bill 216</a:t>
            </a:r>
          </a:p>
        </p:txBody>
      </p:sp>
      <p:sp>
        <p:nvSpPr>
          <p:cNvPr id="7" name="Content Placeholder 2"/>
          <p:cNvSpPr txBox="1">
            <a:spLocks/>
          </p:cNvSpPr>
          <p:nvPr/>
        </p:nvSpPr>
        <p:spPr>
          <a:xfrm>
            <a:off x="981000" y="1103548"/>
            <a:ext cx="7644810" cy="14584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t>
            </a:r>
            <a:r>
              <a:rPr lang="en-US" sz="2800" b="1" i="1" dirty="0">
                <a:solidFill>
                  <a:schemeClr val="accent4">
                    <a:lumMod val="50000"/>
                  </a:schemeClr>
                </a:solidFill>
              </a:rPr>
              <a:t>Licensure Grade Bands</a:t>
            </a:r>
          </a:p>
          <a:p>
            <a:pPr lvl="1">
              <a:buFont typeface="Arial" panose="020B0604020202020204" pitchFamily="34" charset="0"/>
              <a:buChar char="•"/>
            </a:pPr>
            <a:r>
              <a:rPr lang="en-US" sz="2400" dirty="0">
                <a:solidFill>
                  <a:schemeClr val="accent4">
                    <a:lumMod val="50000"/>
                  </a:schemeClr>
                </a:solidFill>
              </a:rPr>
              <a:t>New PK through 5, replaces PK through 3</a:t>
            </a:r>
          </a:p>
          <a:p>
            <a:pPr lvl="1">
              <a:buFont typeface="Arial" panose="020B0604020202020204" pitchFamily="34" charset="0"/>
              <a:buChar char="•"/>
            </a:pPr>
            <a:r>
              <a:rPr lang="en-US" sz="2400" dirty="0">
                <a:solidFill>
                  <a:schemeClr val="accent4">
                    <a:lumMod val="50000"/>
                  </a:schemeClr>
                </a:solidFill>
              </a:rPr>
              <a:t>No change for current license holders</a:t>
            </a:r>
          </a:p>
        </p:txBody>
      </p:sp>
      <p:sp>
        <p:nvSpPr>
          <p:cNvPr id="8" name="Content Placeholder 2"/>
          <p:cNvSpPr txBox="1">
            <a:spLocks/>
          </p:cNvSpPr>
          <p:nvPr/>
        </p:nvSpPr>
        <p:spPr>
          <a:xfrm>
            <a:off x="1180013" y="4320647"/>
            <a:ext cx="7445797" cy="1899476"/>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p>
        </p:txBody>
      </p:sp>
    </p:spTree>
    <p:extLst>
      <p:ext uri="{BB962C8B-B14F-4D97-AF65-F5344CB8AC3E}">
        <p14:creationId xmlns:p14="http://schemas.microsoft.com/office/powerpoint/2010/main" val="45909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995C0A-3AC4-4D26-8CF2-E69C711DEB89}"/>
              </a:ext>
            </a:extLst>
          </p:cNvPr>
          <p:cNvGrpSpPr/>
          <p:nvPr/>
        </p:nvGrpSpPr>
        <p:grpSpPr>
          <a:xfrm>
            <a:off x="0" y="268626"/>
            <a:ext cx="9144000" cy="6108715"/>
            <a:chOff x="0" y="268626"/>
            <a:chExt cx="9144000" cy="6108715"/>
          </a:xfrm>
        </p:grpSpPr>
        <p:pic>
          <p:nvPicPr>
            <p:cNvPr id="4" name="Picture 3">
              <a:extLst>
                <a:ext uri="{FF2B5EF4-FFF2-40B4-BE49-F238E27FC236}">
                  <a16:creationId xmlns:a16="http://schemas.microsoft.com/office/drawing/2014/main" id="{72244BED-33C3-4495-9424-FA7CF34960EE}"/>
                </a:ext>
              </a:extLst>
            </p:cNvPr>
            <p:cNvPicPr>
              <a:picLocks noChangeAspect="1"/>
            </p:cNvPicPr>
            <p:nvPr/>
          </p:nvPicPr>
          <p:blipFill>
            <a:blip r:embed="rId3"/>
            <a:stretch>
              <a:fillRect/>
            </a:stretch>
          </p:blipFill>
          <p:spPr>
            <a:xfrm>
              <a:off x="0" y="268626"/>
              <a:ext cx="9144000" cy="6108715"/>
            </a:xfrm>
            <a:prstGeom prst="rect">
              <a:avLst/>
            </a:prstGeom>
          </p:spPr>
        </p:pic>
        <p:sp>
          <p:nvSpPr>
            <p:cNvPr id="2" name="Rectangle 1">
              <a:extLst>
                <a:ext uri="{FF2B5EF4-FFF2-40B4-BE49-F238E27FC236}">
                  <a16:creationId xmlns:a16="http://schemas.microsoft.com/office/drawing/2014/main" id="{528BE691-7722-4944-AB4A-EBFA52D507DA}"/>
                </a:ext>
              </a:extLst>
            </p:cNvPr>
            <p:cNvSpPr/>
            <p:nvPr/>
          </p:nvSpPr>
          <p:spPr>
            <a:xfrm>
              <a:off x="3289300" y="1752600"/>
              <a:ext cx="4406900" cy="3327400"/>
            </a:xfrm>
            <a:prstGeom prst="rect">
              <a:avLst/>
            </a:prstGeom>
            <a:solidFill>
              <a:srgbClr val="94A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117475"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Arial"/>
                </a:rPr>
                <a:t>Strategy 1: </a:t>
              </a:r>
              <a:br>
                <a:rPr kumimoji="0" lang="en-US" sz="2400" b="1" i="0" u="none" strike="noStrike" kern="1200" cap="none" spc="0" normalizeH="0" baseline="0" noProof="0" dirty="0">
                  <a:ln>
                    <a:noFill/>
                  </a:ln>
                  <a:solidFill>
                    <a:prstClr val="white"/>
                  </a:solidFill>
                  <a:effectLst/>
                  <a:uLnTx/>
                  <a:uFillTx/>
                  <a:latin typeface="Arial"/>
                  <a:ea typeface="+mn-ea"/>
                  <a:cs typeface="Arial"/>
                </a:rPr>
              </a:br>
              <a:r>
                <a:rPr kumimoji="0" lang="en-US" sz="2400" b="1" i="0" u="none" strike="noStrike" kern="1200" cap="none" spc="0" normalizeH="0" baseline="0" noProof="0" dirty="0">
                  <a:ln>
                    <a:noFill/>
                  </a:ln>
                  <a:solidFill>
                    <a:prstClr val="white"/>
                  </a:solidFill>
                  <a:effectLst/>
                  <a:uLnTx/>
                  <a:uFillTx/>
                  <a:latin typeface="Arial"/>
                  <a:ea typeface="+mn-ea"/>
                  <a:cs typeface="Arial"/>
                </a:rPr>
                <a:t>Increase the supply of highly effective teachers and leaders and provide supports to ensure they are effective or highly effective.</a:t>
              </a:r>
            </a:p>
          </p:txBody>
        </p:sp>
      </p:grpSp>
    </p:spTree>
    <p:extLst>
      <p:ext uri="{BB962C8B-B14F-4D97-AF65-F5344CB8AC3E}">
        <p14:creationId xmlns:p14="http://schemas.microsoft.com/office/powerpoint/2010/main" val="187974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495"/>
            <a:ext cx="8229600" cy="646331"/>
          </a:xfrm>
        </p:spPr>
        <p:txBody>
          <a:bodyPr/>
          <a:lstStyle/>
          <a:p>
            <a:r>
              <a:rPr lang="en-US" dirty="0"/>
              <a:t>Department Contacts</a:t>
            </a:r>
          </a:p>
        </p:txBody>
      </p:sp>
      <p:sp>
        <p:nvSpPr>
          <p:cNvPr id="4" name="Rectangle 3">
            <a:extLst>
              <a:ext uri="{FF2B5EF4-FFF2-40B4-BE49-F238E27FC236}">
                <a16:creationId xmlns:a16="http://schemas.microsoft.com/office/drawing/2014/main" id="{784B1C86-6AE6-DA46-A75F-372F2C859CC7}"/>
              </a:ext>
            </a:extLst>
          </p:cNvPr>
          <p:cNvSpPr/>
          <p:nvPr/>
        </p:nvSpPr>
        <p:spPr>
          <a:xfrm>
            <a:off x="346043" y="1223994"/>
            <a:ext cx="8392510" cy="5632311"/>
          </a:xfrm>
          <a:prstGeom prst="rect">
            <a:avLst/>
          </a:prstGeom>
        </p:spPr>
        <p:txBody>
          <a:bodyPr wrap="square">
            <a:spAutoFit/>
          </a:bodyPr>
          <a:lstStyle/>
          <a:p>
            <a:pPr algn="ctr">
              <a:buClr>
                <a:srgbClr val="2462A7"/>
              </a:buClr>
              <a:buSzPts val="800"/>
            </a:pPr>
            <a:r>
              <a:rPr lang="en-US" sz="3200" dirty="0">
                <a:latin typeface="Arial" panose="020B0604020202020204" pitchFamily="34" charset="0"/>
                <a:cs typeface="Arial" panose="020B0604020202020204" pitchFamily="34" charset="0"/>
                <a:hlinkClick r:id="rId3"/>
              </a:rPr>
              <a:t>Carolyn.Everidge-Frey@education.ohio.gov</a:t>
            </a:r>
            <a:endParaRPr lang="en-US" sz="3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rPr>
              <a:t>Center for Teaching, Leading and Learning</a:t>
            </a:r>
          </a:p>
          <a:p>
            <a:pPr algn="ctr">
              <a:buClr>
                <a:srgbClr val="2462A7"/>
              </a:buClr>
              <a:buSzPts val="800"/>
            </a:pPr>
            <a:endParaRPr lang="en-US" sz="14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hlinkClick r:id="rId4"/>
              </a:rPr>
              <a:t>John.Soloninka@education.ohio.gov</a:t>
            </a:r>
            <a:endParaRPr lang="en-US" sz="3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rPr>
              <a:t>Office of Educator Effectiveness</a:t>
            </a:r>
          </a:p>
          <a:p>
            <a:pPr algn="ctr">
              <a:buClr>
                <a:srgbClr val="2462A7"/>
              </a:buClr>
              <a:buSzPts val="800"/>
            </a:pPr>
            <a:endParaRPr lang="en-US" sz="14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hlinkClick r:id="rId5"/>
              </a:rPr>
              <a:t>Jill.Grubb@education.ohio.gov</a:t>
            </a:r>
            <a:endParaRPr lang="en-US" sz="3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rPr>
              <a:t>Office of Educator Effectiveness</a:t>
            </a:r>
          </a:p>
          <a:p>
            <a:pPr algn="ctr">
              <a:buClr>
                <a:srgbClr val="2462A7"/>
              </a:buClr>
              <a:buSzPts val="800"/>
            </a:pPr>
            <a:endParaRPr lang="en-US" sz="1400" dirty="0">
              <a:latin typeface="Arial" panose="020B0604020202020204" pitchFamily="34" charset="0"/>
              <a:cs typeface="Arial" panose="020B0604020202020204" pitchFamily="34" charset="0"/>
              <a:hlinkClick r:id="rId6"/>
            </a:endParaRPr>
          </a:p>
          <a:p>
            <a:pPr algn="ctr">
              <a:buClr>
                <a:srgbClr val="2462A7"/>
              </a:buClr>
              <a:buSzPts val="800"/>
            </a:pPr>
            <a:r>
              <a:rPr lang="en-US" sz="3200" dirty="0">
                <a:latin typeface="Arial" panose="020B0604020202020204" pitchFamily="34" charset="0"/>
                <a:cs typeface="Arial" panose="020B0604020202020204" pitchFamily="34" charset="0"/>
                <a:hlinkClick r:id="rId6"/>
              </a:rPr>
              <a:t>Sophia.Hubbell@education.ohio.gov</a:t>
            </a:r>
            <a:endParaRPr lang="en-US" sz="3200" dirty="0">
              <a:latin typeface="Arial" panose="020B0604020202020204" pitchFamily="34" charset="0"/>
              <a:cs typeface="Arial" panose="020B0604020202020204" pitchFamily="34" charset="0"/>
            </a:endParaRPr>
          </a:p>
          <a:p>
            <a:pPr algn="ctr">
              <a:buClr>
                <a:srgbClr val="2462A7"/>
              </a:buClr>
              <a:buSzPts val="800"/>
            </a:pPr>
            <a:r>
              <a:rPr lang="en-US" sz="3200" dirty="0">
                <a:latin typeface="Arial" panose="020B0604020202020204" pitchFamily="34" charset="0"/>
                <a:cs typeface="Arial" panose="020B0604020202020204" pitchFamily="34" charset="0"/>
              </a:rPr>
              <a:t>Office of Educator Licensure</a:t>
            </a:r>
          </a:p>
          <a:p>
            <a:pPr algn="ctr">
              <a:buClr>
                <a:srgbClr val="2462A7"/>
              </a:buClr>
              <a:buSzPts val="800"/>
            </a:pPr>
            <a:endParaRPr lang="en-US" sz="3200" dirty="0">
              <a:latin typeface="Arial" panose="020B0604020202020204" pitchFamily="34" charset="0"/>
              <a:cs typeface="Arial" panose="020B0604020202020204" pitchFamily="34" charset="0"/>
            </a:endParaRPr>
          </a:p>
          <a:p>
            <a:pPr algn="ctr">
              <a:buClr>
                <a:srgbClr val="2462A7"/>
              </a:buClr>
              <a:buSzPts val="800"/>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2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a:solidFill>
                  <a:schemeClr val="bg1"/>
                </a:solidFill>
              </a:rPr>
              <a:t>education.ohio.gov</a:t>
            </a:r>
          </a:p>
        </p:txBody>
      </p:sp>
    </p:spTree>
    <p:extLst>
      <p:ext uri="{BB962C8B-B14F-4D97-AF65-F5344CB8AC3E}">
        <p14:creationId xmlns:p14="http://schemas.microsoft.com/office/powerpoint/2010/main" val="30405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421"/>
            <a:ext cx="8229600" cy="615553"/>
          </a:xfrm>
        </p:spPr>
        <p:txBody>
          <a:bodyPr/>
          <a:lstStyle/>
          <a:p>
            <a:pPr algn="ctr"/>
            <a:r>
              <a:rPr lang="en-US" sz="4000" dirty="0"/>
              <a:t>Join the Conversation</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3009" y="1074891"/>
            <a:ext cx="962967" cy="983902"/>
          </a:xfrm>
          <a:prstGeom prst="rect">
            <a:avLst/>
          </a:prstGeom>
        </p:spPr>
      </p:pic>
      <p:sp>
        <p:nvSpPr>
          <p:cNvPr id="10" name="Rectangle 9"/>
          <p:cNvSpPr/>
          <p:nvPr/>
        </p:nvSpPr>
        <p:spPr>
          <a:xfrm>
            <a:off x="3828324" y="2206289"/>
            <a:ext cx="3241272" cy="861774"/>
          </a:xfrm>
          <a:prstGeom prst="rect">
            <a:avLst/>
          </a:prstGeom>
        </p:spPr>
        <p:txBody>
          <a:bodyPr wrap="none" lIns="0" tIns="0" rIns="0" bIns="0">
            <a:spAutoFit/>
          </a:bodyPr>
          <a:lstStyle/>
          <a:p>
            <a:r>
              <a:rPr lang="en-US" sz="2800" dirty="0">
                <a:latin typeface="Arial"/>
                <a:cs typeface="Arial"/>
              </a:rPr>
              <a:t>@OHEducation</a:t>
            </a:r>
          </a:p>
          <a:p>
            <a:r>
              <a:rPr lang="en-US" sz="2800" dirty="0">
                <a:latin typeface="Arial"/>
                <a:cs typeface="Arial"/>
              </a:rPr>
              <a:t>@OHEducationSupt</a:t>
            </a:r>
          </a:p>
        </p:txBody>
      </p:sp>
      <p:sp>
        <p:nvSpPr>
          <p:cNvPr id="12" name="Rectangle 11"/>
          <p:cNvSpPr/>
          <p:nvPr/>
        </p:nvSpPr>
        <p:spPr>
          <a:xfrm>
            <a:off x="3864726" y="1295229"/>
            <a:ext cx="2138406" cy="430887"/>
          </a:xfrm>
          <a:prstGeom prst="rect">
            <a:avLst/>
          </a:prstGeom>
        </p:spPr>
        <p:txBody>
          <a:bodyPr wrap="none" lIns="0" tIns="0" rIns="0" bIns="0">
            <a:spAutoFit/>
          </a:bodyPr>
          <a:lstStyle/>
          <a:p>
            <a:r>
              <a:rPr lang="en-US" sz="2800" dirty="0">
                <a:latin typeface="Arial"/>
                <a:cs typeface="Arial"/>
              </a:rPr>
              <a:t>OHEducation</a:t>
            </a:r>
          </a:p>
        </p:txBody>
      </p:sp>
      <p:sp>
        <p:nvSpPr>
          <p:cNvPr id="13" name="Rectangle 12"/>
          <p:cNvSpPr/>
          <p:nvPr/>
        </p:nvSpPr>
        <p:spPr>
          <a:xfrm>
            <a:off x="3943554" y="4706349"/>
            <a:ext cx="2051203" cy="430887"/>
          </a:xfrm>
          <a:prstGeom prst="rect">
            <a:avLst/>
          </a:prstGeom>
        </p:spPr>
        <p:txBody>
          <a:bodyPr wrap="none" lIns="0" tIns="0" bIns="0">
            <a:spAutoFit/>
          </a:bodyPr>
          <a:lstStyle/>
          <a:p>
            <a:r>
              <a:rPr lang="en-US" sz="2800" dirty="0">
                <a:latin typeface="Arial"/>
                <a:cs typeface="Arial"/>
              </a:rPr>
              <a:t>OhioEdDept</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0192" y="2310913"/>
            <a:ext cx="828603" cy="673649"/>
          </a:xfrm>
          <a:prstGeom prst="rect">
            <a:avLst/>
          </a:prstGeom>
        </p:spPr>
      </p:pic>
      <p:pic>
        <p:nvPicPr>
          <p:cNvPr id="17" name="Picture 16" descr="facebook-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3364" y="4646530"/>
            <a:ext cx="1403066" cy="556550"/>
          </a:xfrm>
          <a:prstGeom prst="rect">
            <a:avLst/>
          </a:prstGeom>
        </p:spPr>
      </p:pic>
      <p:pic>
        <p:nvPicPr>
          <p:cNvPr id="3" name="Picture 2"/>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452853" y="3195276"/>
            <a:ext cx="1156961" cy="1324041"/>
          </a:xfrm>
          <a:prstGeom prst="rect">
            <a:avLst/>
          </a:prstGeom>
        </p:spPr>
      </p:pic>
      <p:sp>
        <p:nvSpPr>
          <p:cNvPr id="11" name="Rectangle 10"/>
          <p:cNvSpPr/>
          <p:nvPr/>
        </p:nvSpPr>
        <p:spPr>
          <a:xfrm>
            <a:off x="3943554" y="3632909"/>
            <a:ext cx="2138406" cy="430887"/>
          </a:xfrm>
          <a:prstGeom prst="rect">
            <a:avLst/>
          </a:prstGeom>
        </p:spPr>
        <p:txBody>
          <a:bodyPr wrap="none" lIns="0" tIns="0" rIns="0" bIns="0">
            <a:spAutoFit/>
          </a:bodyPr>
          <a:lstStyle/>
          <a:p>
            <a:r>
              <a:rPr lang="en-US" sz="2800" dirty="0">
                <a:latin typeface="Arial"/>
                <a:cs typeface="Arial"/>
              </a:rPr>
              <a:t>OHEducation</a:t>
            </a:r>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4981" y="5457505"/>
            <a:ext cx="702642" cy="882716"/>
          </a:xfrm>
          <a:prstGeom prst="rect">
            <a:avLst/>
          </a:prstGeom>
        </p:spPr>
      </p:pic>
      <p:sp>
        <p:nvSpPr>
          <p:cNvPr id="14" name="Rectangle 13"/>
          <p:cNvSpPr/>
          <p:nvPr/>
        </p:nvSpPr>
        <p:spPr>
          <a:xfrm>
            <a:off x="3943554" y="5779789"/>
            <a:ext cx="3699731" cy="430887"/>
          </a:xfrm>
          <a:prstGeom prst="rect">
            <a:avLst/>
          </a:prstGeom>
        </p:spPr>
        <p:txBody>
          <a:bodyPr wrap="none" lIns="0" tIns="0" rIns="0" bIns="0">
            <a:spAutoFit/>
          </a:bodyPr>
          <a:lstStyle/>
          <a:p>
            <a:r>
              <a:rPr lang="en-US" sz="2800" dirty="0">
                <a:latin typeface="Arial"/>
                <a:cs typeface="Arial"/>
              </a:rPr>
              <a:t>education.ohio.gov/text</a:t>
            </a:r>
          </a:p>
        </p:txBody>
      </p:sp>
    </p:spTree>
    <p:extLst>
      <p:ext uri="{BB962C8B-B14F-4D97-AF65-F5344CB8AC3E}">
        <p14:creationId xmlns:p14="http://schemas.microsoft.com/office/powerpoint/2010/main" val="7255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453A27-B376-4812-9F70-139273AABC8C}"/>
              </a:ext>
            </a:extLst>
          </p:cNvPr>
          <p:cNvGrpSpPr/>
          <p:nvPr/>
        </p:nvGrpSpPr>
        <p:grpSpPr>
          <a:xfrm>
            <a:off x="0" y="268626"/>
            <a:ext cx="9144000" cy="6108715"/>
            <a:chOff x="0" y="268626"/>
            <a:chExt cx="9144000" cy="6108715"/>
          </a:xfrm>
        </p:grpSpPr>
        <p:pic>
          <p:nvPicPr>
            <p:cNvPr id="4" name="Picture 3">
              <a:extLst>
                <a:ext uri="{FF2B5EF4-FFF2-40B4-BE49-F238E27FC236}">
                  <a16:creationId xmlns:a16="http://schemas.microsoft.com/office/drawing/2014/main" id="{72244BED-33C3-4495-9424-FA7CF34960EE}"/>
                </a:ext>
              </a:extLst>
            </p:cNvPr>
            <p:cNvPicPr>
              <a:picLocks noChangeAspect="1"/>
            </p:cNvPicPr>
            <p:nvPr/>
          </p:nvPicPr>
          <p:blipFill>
            <a:blip r:embed="rId3"/>
            <a:stretch>
              <a:fillRect/>
            </a:stretch>
          </p:blipFill>
          <p:spPr>
            <a:xfrm>
              <a:off x="0" y="268626"/>
              <a:ext cx="9144000" cy="6108715"/>
            </a:xfrm>
            <a:prstGeom prst="rect">
              <a:avLst/>
            </a:prstGeom>
          </p:spPr>
        </p:pic>
        <p:sp>
          <p:nvSpPr>
            <p:cNvPr id="2" name="Rectangle 1">
              <a:extLst>
                <a:ext uri="{FF2B5EF4-FFF2-40B4-BE49-F238E27FC236}">
                  <a16:creationId xmlns:a16="http://schemas.microsoft.com/office/drawing/2014/main" id="{528BE691-7722-4944-AB4A-EBFA52D507DA}"/>
                </a:ext>
              </a:extLst>
            </p:cNvPr>
            <p:cNvSpPr/>
            <p:nvPr/>
          </p:nvSpPr>
          <p:spPr>
            <a:xfrm>
              <a:off x="3289300" y="1752600"/>
              <a:ext cx="4406900" cy="3327400"/>
            </a:xfrm>
            <a:prstGeom prst="rect">
              <a:avLst/>
            </a:prstGeom>
            <a:solidFill>
              <a:srgbClr val="94A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117475"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Arial"/>
                </a:rPr>
                <a:t>Strategy 2: Support every principal to be highly effective—especially those leading schools that serve the neediest children.</a:t>
              </a:r>
            </a:p>
          </p:txBody>
        </p:sp>
      </p:grpSp>
    </p:spTree>
    <p:extLst>
      <p:ext uri="{BB962C8B-B14F-4D97-AF65-F5344CB8AC3E}">
        <p14:creationId xmlns:p14="http://schemas.microsoft.com/office/powerpoint/2010/main" val="59982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CE69CB-1CE3-4895-8375-044CC7D90023}"/>
              </a:ext>
            </a:extLst>
          </p:cNvPr>
          <p:cNvGrpSpPr/>
          <p:nvPr/>
        </p:nvGrpSpPr>
        <p:grpSpPr>
          <a:xfrm>
            <a:off x="0" y="268626"/>
            <a:ext cx="9144000" cy="6108715"/>
            <a:chOff x="0" y="268626"/>
            <a:chExt cx="9144000" cy="6108715"/>
          </a:xfrm>
        </p:grpSpPr>
        <p:pic>
          <p:nvPicPr>
            <p:cNvPr id="4" name="Picture 3">
              <a:extLst>
                <a:ext uri="{FF2B5EF4-FFF2-40B4-BE49-F238E27FC236}">
                  <a16:creationId xmlns:a16="http://schemas.microsoft.com/office/drawing/2014/main" id="{72244BED-33C3-4495-9424-FA7CF34960EE}"/>
                </a:ext>
              </a:extLst>
            </p:cNvPr>
            <p:cNvPicPr>
              <a:picLocks noChangeAspect="1"/>
            </p:cNvPicPr>
            <p:nvPr/>
          </p:nvPicPr>
          <p:blipFill>
            <a:blip r:embed="rId3"/>
            <a:stretch>
              <a:fillRect/>
            </a:stretch>
          </p:blipFill>
          <p:spPr>
            <a:xfrm>
              <a:off x="0" y="268626"/>
              <a:ext cx="9144000" cy="6108715"/>
            </a:xfrm>
            <a:prstGeom prst="rect">
              <a:avLst/>
            </a:prstGeom>
          </p:spPr>
        </p:pic>
        <p:sp>
          <p:nvSpPr>
            <p:cNvPr id="2" name="Rectangle 1">
              <a:extLst>
                <a:ext uri="{FF2B5EF4-FFF2-40B4-BE49-F238E27FC236}">
                  <a16:creationId xmlns:a16="http://schemas.microsoft.com/office/drawing/2014/main" id="{528BE691-7722-4944-AB4A-EBFA52D507DA}"/>
                </a:ext>
              </a:extLst>
            </p:cNvPr>
            <p:cNvSpPr/>
            <p:nvPr/>
          </p:nvSpPr>
          <p:spPr>
            <a:xfrm>
              <a:off x="3289300" y="1752600"/>
              <a:ext cx="4406900" cy="3327400"/>
            </a:xfrm>
            <a:prstGeom prst="rect">
              <a:avLst/>
            </a:prstGeom>
            <a:solidFill>
              <a:srgbClr val="94A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117475"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Arial"/>
                </a:rPr>
                <a:t>Strategy 3: Improve targeted supports and professional learning so teachers can deliver excellent instruction today, tomorrow and throughout their careers.</a:t>
              </a:r>
            </a:p>
          </p:txBody>
        </p:sp>
      </p:grpSp>
    </p:spTree>
    <p:extLst>
      <p:ext uri="{BB962C8B-B14F-4D97-AF65-F5344CB8AC3E}">
        <p14:creationId xmlns:p14="http://schemas.microsoft.com/office/powerpoint/2010/main" val="410992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CE69CB-1CE3-4895-8375-044CC7D90023}"/>
              </a:ext>
            </a:extLst>
          </p:cNvPr>
          <p:cNvGrpSpPr/>
          <p:nvPr/>
        </p:nvGrpSpPr>
        <p:grpSpPr>
          <a:xfrm>
            <a:off x="0" y="268626"/>
            <a:ext cx="9144000" cy="6108715"/>
            <a:chOff x="0" y="268626"/>
            <a:chExt cx="9144000" cy="6108715"/>
          </a:xfrm>
        </p:grpSpPr>
        <p:pic>
          <p:nvPicPr>
            <p:cNvPr id="4" name="Picture 3">
              <a:extLst>
                <a:ext uri="{FF2B5EF4-FFF2-40B4-BE49-F238E27FC236}">
                  <a16:creationId xmlns:a16="http://schemas.microsoft.com/office/drawing/2014/main" id="{72244BED-33C3-4495-9424-FA7CF34960EE}"/>
                </a:ext>
              </a:extLst>
            </p:cNvPr>
            <p:cNvPicPr>
              <a:picLocks noChangeAspect="1"/>
            </p:cNvPicPr>
            <p:nvPr/>
          </p:nvPicPr>
          <p:blipFill>
            <a:blip r:embed="rId3"/>
            <a:stretch>
              <a:fillRect/>
            </a:stretch>
          </p:blipFill>
          <p:spPr>
            <a:xfrm>
              <a:off x="0" y="268626"/>
              <a:ext cx="9144000" cy="6108715"/>
            </a:xfrm>
            <a:prstGeom prst="rect">
              <a:avLst/>
            </a:prstGeom>
          </p:spPr>
        </p:pic>
        <p:sp>
          <p:nvSpPr>
            <p:cNvPr id="2" name="Rectangle 1">
              <a:extLst>
                <a:ext uri="{FF2B5EF4-FFF2-40B4-BE49-F238E27FC236}">
                  <a16:creationId xmlns:a16="http://schemas.microsoft.com/office/drawing/2014/main" id="{528BE691-7722-4944-AB4A-EBFA52D507DA}"/>
                </a:ext>
              </a:extLst>
            </p:cNvPr>
            <p:cNvSpPr/>
            <p:nvPr/>
          </p:nvSpPr>
          <p:spPr>
            <a:xfrm>
              <a:off x="3289300" y="1752600"/>
              <a:ext cx="4406900" cy="3327400"/>
            </a:xfrm>
            <a:prstGeom prst="rect">
              <a:avLst/>
            </a:prstGeom>
            <a:solidFill>
              <a:srgbClr val="94A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indent="-117475" algn="ctr">
                <a:spcBef>
                  <a:spcPct val="20000"/>
                </a:spcBef>
              </a:pPr>
              <a:r>
                <a:rPr lang="en-US" sz="2400" b="1" dirty="0">
                  <a:solidFill>
                    <a:prstClr val="white"/>
                  </a:solidFill>
                  <a:latin typeface="Arial"/>
                  <a:cs typeface="Arial"/>
                </a:rPr>
                <a:t>Strategy 4: Identify clear learning standards and guidelines that reflect all four equal learning domains.</a:t>
              </a:r>
            </a:p>
          </p:txBody>
        </p:sp>
      </p:grpSp>
    </p:spTree>
    <p:extLst>
      <p:ext uri="{BB962C8B-B14F-4D97-AF65-F5344CB8AC3E}">
        <p14:creationId xmlns:p14="http://schemas.microsoft.com/office/powerpoint/2010/main" val="221690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CE69CB-1CE3-4895-8375-044CC7D90023}"/>
              </a:ext>
            </a:extLst>
          </p:cNvPr>
          <p:cNvGrpSpPr/>
          <p:nvPr/>
        </p:nvGrpSpPr>
        <p:grpSpPr>
          <a:xfrm>
            <a:off x="0" y="268626"/>
            <a:ext cx="9144000" cy="6108715"/>
            <a:chOff x="0" y="268626"/>
            <a:chExt cx="9144000" cy="6108715"/>
          </a:xfrm>
        </p:grpSpPr>
        <p:pic>
          <p:nvPicPr>
            <p:cNvPr id="4" name="Picture 3">
              <a:extLst>
                <a:ext uri="{FF2B5EF4-FFF2-40B4-BE49-F238E27FC236}">
                  <a16:creationId xmlns:a16="http://schemas.microsoft.com/office/drawing/2014/main" id="{72244BED-33C3-4495-9424-FA7CF34960EE}"/>
                </a:ext>
              </a:extLst>
            </p:cNvPr>
            <p:cNvPicPr>
              <a:picLocks noChangeAspect="1"/>
            </p:cNvPicPr>
            <p:nvPr/>
          </p:nvPicPr>
          <p:blipFill>
            <a:blip r:embed="rId3"/>
            <a:stretch>
              <a:fillRect/>
            </a:stretch>
          </p:blipFill>
          <p:spPr>
            <a:xfrm>
              <a:off x="0" y="268626"/>
              <a:ext cx="9144000" cy="6108715"/>
            </a:xfrm>
            <a:prstGeom prst="rect">
              <a:avLst/>
            </a:prstGeom>
          </p:spPr>
        </p:pic>
        <p:sp>
          <p:nvSpPr>
            <p:cNvPr id="2" name="Rectangle 1">
              <a:extLst>
                <a:ext uri="{FF2B5EF4-FFF2-40B4-BE49-F238E27FC236}">
                  <a16:creationId xmlns:a16="http://schemas.microsoft.com/office/drawing/2014/main" id="{528BE691-7722-4944-AB4A-EBFA52D507DA}"/>
                </a:ext>
              </a:extLst>
            </p:cNvPr>
            <p:cNvSpPr/>
            <p:nvPr/>
          </p:nvSpPr>
          <p:spPr>
            <a:xfrm>
              <a:off x="3289300" y="1752600"/>
              <a:ext cx="4406900" cy="3327400"/>
            </a:xfrm>
            <a:prstGeom prst="rect">
              <a:avLst/>
            </a:prstGeom>
            <a:solidFill>
              <a:srgbClr val="94A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indent="-117475" algn="ctr">
                <a:spcBef>
                  <a:spcPct val="20000"/>
                </a:spcBef>
              </a:pPr>
              <a:r>
                <a:rPr lang="en-US" sz="2400" b="1" dirty="0">
                  <a:solidFill>
                    <a:prstClr val="white"/>
                  </a:solidFill>
                  <a:latin typeface="Arial"/>
                  <a:cs typeface="Arial"/>
                </a:rPr>
                <a:t>Strategy 9: Develop literacy skills across all ages, grades and subjects</a:t>
              </a:r>
            </a:p>
          </p:txBody>
        </p:sp>
      </p:grpSp>
    </p:spTree>
    <p:extLst>
      <p:ext uri="{BB962C8B-B14F-4D97-AF65-F5344CB8AC3E}">
        <p14:creationId xmlns:p14="http://schemas.microsoft.com/office/powerpoint/2010/main" val="308180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1457E-6875-48E1-B774-72BAACF72C44}"/>
              </a:ext>
            </a:extLst>
          </p:cNvPr>
          <p:cNvPicPr>
            <a:picLocks noChangeAspect="1"/>
          </p:cNvPicPr>
          <p:nvPr/>
        </p:nvPicPr>
        <p:blipFill>
          <a:blip r:embed="rId3"/>
          <a:stretch>
            <a:fillRect/>
          </a:stretch>
        </p:blipFill>
        <p:spPr>
          <a:xfrm>
            <a:off x="1112290" y="3447178"/>
            <a:ext cx="6882961" cy="2457025"/>
          </a:xfrm>
          <a:prstGeom prst="rect">
            <a:avLst/>
          </a:prstGeom>
        </p:spPr>
      </p:pic>
      <p:sp>
        <p:nvSpPr>
          <p:cNvPr id="2" name="Title 1"/>
          <p:cNvSpPr>
            <a:spLocks noGrp="1"/>
          </p:cNvSpPr>
          <p:nvPr>
            <p:ph type="title"/>
          </p:nvPr>
        </p:nvSpPr>
        <p:spPr>
          <a:xfrm>
            <a:off x="84083" y="281786"/>
            <a:ext cx="8939377" cy="1292662"/>
          </a:xfrm>
        </p:spPr>
        <p:txBody>
          <a:bodyPr/>
          <a:lstStyle/>
          <a:p>
            <a:r>
              <a:rPr lang="en-US" dirty="0"/>
              <a:t>Human Capital Online Resource Center</a:t>
            </a:r>
          </a:p>
        </p:txBody>
      </p:sp>
      <p:sp>
        <p:nvSpPr>
          <p:cNvPr id="3" name="Content Placeholder 2"/>
          <p:cNvSpPr>
            <a:spLocks noGrp="1"/>
          </p:cNvSpPr>
          <p:nvPr>
            <p:ph idx="1"/>
          </p:nvPr>
        </p:nvSpPr>
        <p:spPr>
          <a:xfrm>
            <a:off x="438971" y="1569741"/>
            <a:ext cx="8229600" cy="1102339"/>
          </a:xfrm>
        </p:spPr>
        <p:txBody>
          <a:bodyPr/>
          <a:lstStyle/>
          <a:p>
            <a:pPr marL="0" indent="0" algn="ctr">
              <a:buNone/>
            </a:pPr>
            <a:r>
              <a:rPr lang="en-US" i="1" dirty="0"/>
              <a:t>Resources to Attract, Hire and Support Excellent Educators in Ohio</a:t>
            </a:r>
          </a:p>
          <a:p>
            <a:pPr marL="0" indent="0">
              <a:buNone/>
            </a:pPr>
            <a:endParaRPr lang="en-US" i="1" dirty="0"/>
          </a:p>
        </p:txBody>
      </p:sp>
      <p:sp>
        <p:nvSpPr>
          <p:cNvPr id="5" name="TextBox 4">
            <a:extLst>
              <a:ext uri="{FF2B5EF4-FFF2-40B4-BE49-F238E27FC236}">
                <a16:creationId xmlns:a16="http://schemas.microsoft.com/office/drawing/2014/main" id="{2C818631-C54C-4C55-ABDD-D2A7C06FC003}"/>
              </a:ext>
            </a:extLst>
          </p:cNvPr>
          <p:cNvSpPr txBox="1"/>
          <p:nvPr/>
        </p:nvSpPr>
        <p:spPr>
          <a:xfrm>
            <a:off x="1480370" y="2862403"/>
            <a:ext cx="6146800" cy="584775"/>
          </a:xfrm>
          <a:prstGeom prst="rect">
            <a:avLst/>
          </a:prstGeom>
          <a:noFill/>
        </p:spPr>
        <p:txBody>
          <a:bodyPr wrap="square" rtlCol="0">
            <a:spAutoFit/>
          </a:bodyPr>
          <a:lstStyle/>
          <a:p>
            <a:pPr algn="ctr"/>
            <a:r>
              <a:rPr lang="en-US" sz="3200" dirty="0"/>
              <a:t>Four Key Areas</a:t>
            </a:r>
          </a:p>
        </p:txBody>
      </p:sp>
    </p:spTree>
    <p:extLst>
      <p:ext uri="{BB962C8B-B14F-4D97-AF65-F5344CB8AC3E}">
        <p14:creationId xmlns:p14="http://schemas.microsoft.com/office/powerpoint/2010/main" val="144697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62" y="781778"/>
            <a:ext cx="8229600" cy="646331"/>
          </a:xfrm>
        </p:spPr>
        <p:txBody>
          <a:bodyPr/>
          <a:lstStyle/>
          <a:p>
            <a:r>
              <a:rPr lang="en-US" dirty="0"/>
              <a:t>Human Capital Resource Center</a:t>
            </a:r>
          </a:p>
        </p:txBody>
      </p:sp>
      <p:graphicFrame>
        <p:nvGraphicFramePr>
          <p:cNvPr id="6" name="Diagram 5">
            <a:extLst>
              <a:ext uri="{FF2B5EF4-FFF2-40B4-BE49-F238E27FC236}">
                <a16:creationId xmlns:a16="http://schemas.microsoft.com/office/drawing/2014/main" id="{7A56A1D7-38E4-4690-8226-7693C3CD9026}"/>
              </a:ext>
            </a:extLst>
          </p:cNvPr>
          <p:cNvGraphicFramePr/>
          <p:nvPr>
            <p:extLst/>
          </p:nvPr>
        </p:nvGraphicFramePr>
        <p:xfrm>
          <a:off x="499938" y="1219640"/>
          <a:ext cx="8144124" cy="4855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918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mmunity Schools OEE Overview_04122018-2" id="{1AEB93E6-82AF-4C57-B559-612DC77A26D8}" vid="{34F98B5F-9738-467E-90FE-76A59761C0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1547</Words>
  <Application>Microsoft Office PowerPoint</Application>
  <PresentationFormat>On-screen Show (4:3)</PresentationFormat>
  <Paragraphs>272</Paragraphs>
  <Slides>32</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Center for Teaching, Leading and Learning</vt:lpstr>
      <vt:lpstr>PowerPoint Presentation</vt:lpstr>
      <vt:lpstr>PowerPoint Presentation</vt:lpstr>
      <vt:lpstr>PowerPoint Presentation</vt:lpstr>
      <vt:lpstr>PowerPoint Presentation</vt:lpstr>
      <vt:lpstr>PowerPoint Presentation</vt:lpstr>
      <vt:lpstr>PowerPoint Presentation</vt:lpstr>
      <vt:lpstr>Human Capital Online Resource Center</vt:lpstr>
      <vt:lpstr>Human Capital Resource Center</vt:lpstr>
      <vt:lpstr>Human Capital Resource Center</vt:lpstr>
      <vt:lpstr>Strengthening Ohio’s Teacher Pipeline Through Partnership</vt:lpstr>
      <vt:lpstr>PowerPoint Presentation</vt:lpstr>
      <vt:lpstr>Culturally Responsive Practice Modules</vt:lpstr>
      <vt:lpstr>Contact Information for Human Capital Initiatives, Teacher Pipeline, Diversifying the Profession, and Culturally Responsive Practices </vt:lpstr>
      <vt:lpstr>PowerPoint Presentation</vt:lpstr>
      <vt:lpstr>PowerPoint Presentation</vt:lpstr>
      <vt:lpstr>Evaluation</vt:lpstr>
      <vt:lpstr>Teacher Leadership Framework</vt:lpstr>
      <vt:lpstr>Teacher Leadership Work</vt:lpstr>
      <vt:lpstr>Troops to Teachers</vt:lpstr>
      <vt:lpstr>Teacher Recognition and Awards</vt:lpstr>
      <vt:lpstr>Teacher Recognition and Awards</vt:lpstr>
      <vt:lpstr>EdRising Ohio</vt:lpstr>
      <vt:lpstr>PowerPoint Presentation</vt:lpstr>
      <vt:lpstr>PowerPoint Presentation</vt:lpstr>
      <vt:lpstr>Regional Support Specialists</vt:lpstr>
      <vt:lpstr>Educator Licensure</vt:lpstr>
      <vt:lpstr>House Bill 98</vt:lpstr>
      <vt:lpstr>Senate Bill 216</vt:lpstr>
      <vt:lpstr>Department Contacts</vt:lpstr>
      <vt:lpstr>education.ohio.gov</vt:lpstr>
      <vt:lpstr>Join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2018-07-25T14:18:40Z</dcterms:created>
  <dcterms:modified xsi:type="dcterms:W3CDTF">2018-11-01T18:58:50Z</dcterms:modified>
</cp:coreProperties>
</file>